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57" r:id="rId3"/>
  </p:sldIdLst>
  <p:sldSz cx="9144000" cy="6858000" type="screen4x3"/>
  <p:notesSz cx="6881813" cy="9296400"/>
  <p:defaultTextStyle>
    <a:defPPr>
      <a:defRPr lang="es-E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615" autoAdjust="0"/>
    <p:restoredTop sz="86402" autoAdjust="0"/>
  </p:normalViewPr>
  <p:slideViewPr>
    <p:cSldViewPr>
      <p:cViewPr>
        <p:scale>
          <a:sx n="121" d="100"/>
          <a:sy n="121" d="100"/>
        </p:scale>
        <p:origin x="-15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80" d="100"/>
          <a:sy n="80" d="100"/>
        </p:scale>
        <p:origin x="-1992" y="-84"/>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2418" cy="464205"/>
          </a:xfrm>
          <a:prstGeom prst="rect">
            <a:avLst/>
          </a:prstGeom>
        </p:spPr>
        <p:txBody>
          <a:bodyPr vert="horz" lIns="85341" tIns="42670" rIns="85341" bIns="42670" rtlCol="0"/>
          <a:lstStyle>
            <a:lvl1pPr algn="l">
              <a:defRPr sz="1100"/>
            </a:lvl1pPr>
          </a:lstStyle>
          <a:p>
            <a:endParaRPr lang="es-ES"/>
          </a:p>
        </p:txBody>
      </p:sp>
      <p:sp>
        <p:nvSpPr>
          <p:cNvPr id="3" name="2 Marcador de fecha"/>
          <p:cNvSpPr>
            <a:spLocks noGrp="1"/>
          </p:cNvSpPr>
          <p:nvPr>
            <p:ph type="dt" sz="quarter" idx="1"/>
          </p:nvPr>
        </p:nvSpPr>
        <p:spPr>
          <a:xfrm>
            <a:off x="3897902" y="0"/>
            <a:ext cx="2982418" cy="464205"/>
          </a:xfrm>
          <a:prstGeom prst="rect">
            <a:avLst/>
          </a:prstGeom>
        </p:spPr>
        <p:txBody>
          <a:bodyPr vert="horz" lIns="85341" tIns="42670" rIns="85341" bIns="42670" rtlCol="0"/>
          <a:lstStyle>
            <a:lvl1pPr algn="r">
              <a:defRPr sz="1100"/>
            </a:lvl1pPr>
          </a:lstStyle>
          <a:p>
            <a:fld id="{F105A73B-5B83-4CC3-A057-D4BD71FDFB3F}" type="datetimeFigureOut">
              <a:rPr lang="es-ES" smtClean="0"/>
              <a:pPr/>
              <a:t>28/07/2016</a:t>
            </a:fld>
            <a:endParaRPr lang="es-ES"/>
          </a:p>
        </p:txBody>
      </p:sp>
      <p:sp>
        <p:nvSpPr>
          <p:cNvPr id="4" name="3 Marcador de pie de página"/>
          <p:cNvSpPr>
            <a:spLocks noGrp="1"/>
          </p:cNvSpPr>
          <p:nvPr>
            <p:ph type="ftr" sz="quarter" idx="2"/>
          </p:nvPr>
        </p:nvSpPr>
        <p:spPr>
          <a:xfrm>
            <a:off x="0" y="8830659"/>
            <a:ext cx="2982418" cy="464205"/>
          </a:xfrm>
          <a:prstGeom prst="rect">
            <a:avLst/>
          </a:prstGeom>
        </p:spPr>
        <p:txBody>
          <a:bodyPr vert="horz" lIns="85341" tIns="42670" rIns="85341" bIns="42670" rtlCol="0" anchor="b"/>
          <a:lstStyle>
            <a:lvl1pPr algn="l">
              <a:defRPr sz="1100"/>
            </a:lvl1pPr>
          </a:lstStyle>
          <a:p>
            <a:endParaRPr lang="es-ES"/>
          </a:p>
        </p:txBody>
      </p:sp>
      <p:sp>
        <p:nvSpPr>
          <p:cNvPr id="5" name="4 Marcador de número de diapositiva"/>
          <p:cNvSpPr>
            <a:spLocks noGrp="1"/>
          </p:cNvSpPr>
          <p:nvPr>
            <p:ph type="sldNum" sz="quarter" idx="3"/>
          </p:nvPr>
        </p:nvSpPr>
        <p:spPr>
          <a:xfrm>
            <a:off x="3897902" y="8830659"/>
            <a:ext cx="2982418" cy="464205"/>
          </a:xfrm>
          <a:prstGeom prst="rect">
            <a:avLst/>
          </a:prstGeom>
        </p:spPr>
        <p:txBody>
          <a:bodyPr vert="horz" lIns="85341" tIns="42670" rIns="85341" bIns="42670" rtlCol="0" anchor="b"/>
          <a:lstStyle>
            <a:lvl1pPr algn="r">
              <a:defRPr sz="1100"/>
            </a:lvl1pPr>
          </a:lstStyle>
          <a:p>
            <a:fld id="{0D508EED-77B0-4D11-8ECE-09806B87A547}" type="slidenum">
              <a:rPr lang="es-ES" smtClean="0"/>
              <a:pPr/>
              <a:t>‹Nº›</a:t>
            </a:fld>
            <a:endParaRPr lang="es-ES"/>
          </a:p>
        </p:txBody>
      </p:sp>
    </p:spTree>
    <p:extLst>
      <p:ext uri="{BB962C8B-B14F-4D97-AF65-F5344CB8AC3E}">
        <p14:creationId xmlns:p14="http://schemas.microsoft.com/office/powerpoint/2010/main" val="3586182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2418" cy="464205"/>
          </a:xfrm>
          <a:prstGeom prst="rect">
            <a:avLst/>
          </a:prstGeom>
        </p:spPr>
        <p:txBody>
          <a:bodyPr vert="horz" lIns="85341" tIns="42670" rIns="85341" bIns="42670" rtlCol="0"/>
          <a:lstStyle>
            <a:lvl1pPr algn="l">
              <a:defRPr sz="1100"/>
            </a:lvl1pPr>
          </a:lstStyle>
          <a:p>
            <a:endParaRPr lang="es-ES"/>
          </a:p>
        </p:txBody>
      </p:sp>
      <p:sp>
        <p:nvSpPr>
          <p:cNvPr id="3" name="2 Marcador de fecha"/>
          <p:cNvSpPr>
            <a:spLocks noGrp="1"/>
          </p:cNvSpPr>
          <p:nvPr>
            <p:ph type="dt" idx="1"/>
          </p:nvPr>
        </p:nvSpPr>
        <p:spPr>
          <a:xfrm>
            <a:off x="3897902" y="0"/>
            <a:ext cx="2982418" cy="464205"/>
          </a:xfrm>
          <a:prstGeom prst="rect">
            <a:avLst/>
          </a:prstGeom>
        </p:spPr>
        <p:txBody>
          <a:bodyPr vert="horz" lIns="85341" tIns="42670" rIns="85341" bIns="42670" rtlCol="0"/>
          <a:lstStyle>
            <a:lvl1pPr algn="r">
              <a:defRPr sz="1100"/>
            </a:lvl1pPr>
          </a:lstStyle>
          <a:p>
            <a:fld id="{2CE45FA2-0011-4316-A686-68C91AADBF91}" type="datetimeFigureOut">
              <a:rPr lang="es-ES" smtClean="0"/>
              <a:pPr/>
              <a:t>28/07/2016</a:t>
            </a:fld>
            <a:endParaRPr lang="es-ES"/>
          </a:p>
        </p:txBody>
      </p:sp>
      <p:sp>
        <p:nvSpPr>
          <p:cNvPr id="4" name="3 Marcador de imagen de diapositiva"/>
          <p:cNvSpPr>
            <a:spLocks noGrp="1" noRot="1" noChangeAspect="1"/>
          </p:cNvSpPr>
          <p:nvPr>
            <p:ph type="sldImg" idx="2"/>
          </p:nvPr>
        </p:nvSpPr>
        <p:spPr>
          <a:xfrm>
            <a:off x="1116013" y="698500"/>
            <a:ext cx="4649787" cy="3486150"/>
          </a:xfrm>
          <a:prstGeom prst="rect">
            <a:avLst/>
          </a:prstGeom>
          <a:noFill/>
          <a:ln w="12700">
            <a:solidFill>
              <a:prstClr val="black"/>
            </a:solidFill>
          </a:ln>
        </p:spPr>
        <p:txBody>
          <a:bodyPr vert="horz" lIns="85341" tIns="42670" rIns="85341" bIns="42670" rtlCol="0" anchor="ctr"/>
          <a:lstStyle/>
          <a:p>
            <a:endParaRPr lang="es-ES"/>
          </a:p>
        </p:txBody>
      </p:sp>
      <p:sp>
        <p:nvSpPr>
          <p:cNvPr id="5" name="4 Marcador de notas"/>
          <p:cNvSpPr>
            <a:spLocks noGrp="1"/>
          </p:cNvSpPr>
          <p:nvPr>
            <p:ph type="body" sz="quarter" idx="3"/>
          </p:nvPr>
        </p:nvSpPr>
        <p:spPr>
          <a:xfrm>
            <a:off x="688481" y="4416099"/>
            <a:ext cx="5504853" cy="4182457"/>
          </a:xfrm>
          <a:prstGeom prst="rect">
            <a:avLst/>
          </a:prstGeom>
        </p:spPr>
        <p:txBody>
          <a:bodyPr vert="horz" lIns="85341" tIns="42670" rIns="85341" bIns="4267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830659"/>
            <a:ext cx="2982418" cy="464205"/>
          </a:xfrm>
          <a:prstGeom prst="rect">
            <a:avLst/>
          </a:prstGeom>
        </p:spPr>
        <p:txBody>
          <a:bodyPr vert="horz" lIns="85341" tIns="42670" rIns="85341" bIns="42670" rtlCol="0" anchor="b"/>
          <a:lstStyle>
            <a:lvl1pPr algn="l">
              <a:defRPr sz="1100"/>
            </a:lvl1pPr>
          </a:lstStyle>
          <a:p>
            <a:endParaRPr lang="es-ES"/>
          </a:p>
        </p:txBody>
      </p:sp>
      <p:sp>
        <p:nvSpPr>
          <p:cNvPr id="7" name="6 Marcador de número de diapositiva"/>
          <p:cNvSpPr>
            <a:spLocks noGrp="1"/>
          </p:cNvSpPr>
          <p:nvPr>
            <p:ph type="sldNum" sz="quarter" idx="5"/>
          </p:nvPr>
        </p:nvSpPr>
        <p:spPr>
          <a:xfrm>
            <a:off x="3897902" y="8830659"/>
            <a:ext cx="2982418" cy="464205"/>
          </a:xfrm>
          <a:prstGeom prst="rect">
            <a:avLst/>
          </a:prstGeom>
        </p:spPr>
        <p:txBody>
          <a:bodyPr vert="horz" lIns="85341" tIns="42670" rIns="85341" bIns="42670" rtlCol="0" anchor="b"/>
          <a:lstStyle>
            <a:lvl1pPr algn="r">
              <a:defRPr sz="1100"/>
            </a:lvl1pPr>
          </a:lstStyle>
          <a:p>
            <a:fld id="{4A3B7268-3BE7-4F5C-B374-E19324EA73C6}" type="slidenum">
              <a:rPr lang="es-ES" smtClean="0"/>
              <a:pPr/>
              <a:t>‹Nº›</a:t>
            </a:fld>
            <a:endParaRPr lang="es-ES"/>
          </a:p>
        </p:txBody>
      </p:sp>
    </p:spTree>
    <p:extLst>
      <p:ext uri="{BB962C8B-B14F-4D97-AF65-F5344CB8AC3E}">
        <p14:creationId xmlns:p14="http://schemas.microsoft.com/office/powerpoint/2010/main" val="1938971459"/>
      </p:ext>
    </p:extLst>
  </p:cSld>
  <p:clrMap bg1="lt1" tx1="dk1" bg2="lt2" tx2="dk2" accent1="accent1" accent2="accent2" accent3="accent3" accent4="accent4" accent5="accent5" accent6="accent6" hlink="hlink" folHlink="folHlink"/>
  <p:notesStyle>
    <a:lvl1pPr marL="0" algn="l" defTabSz="914290" rtl="0" eaLnBrk="1" latinLnBrk="0" hangingPunct="1">
      <a:defRPr sz="1200" kern="1200">
        <a:solidFill>
          <a:schemeClr val="tx1"/>
        </a:solidFill>
        <a:latin typeface="+mn-lt"/>
        <a:ea typeface="+mn-ea"/>
        <a:cs typeface="+mn-cs"/>
      </a:defRPr>
    </a:lvl1pPr>
    <a:lvl2pPr marL="457145" algn="l" defTabSz="914290" rtl="0" eaLnBrk="1" latinLnBrk="0" hangingPunct="1">
      <a:defRPr sz="1200" kern="1200">
        <a:solidFill>
          <a:schemeClr val="tx1"/>
        </a:solidFill>
        <a:latin typeface="+mn-lt"/>
        <a:ea typeface="+mn-ea"/>
        <a:cs typeface="+mn-cs"/>
      </a:defRPr>
    </a:lvl2pPr>
    <a:lvl3pPr marL="914290" algn="l" defTabSz="914290" rtl="0" eaLnBrk="1" latinLnBrk="0" hangingPunct="1">
      <a:defRPr sz="1200" kern="1200">
        <a:solidFill>
          <a:schemeClr val="tx1"/>
        </a:solidFill>
        <a:latin typeface="+mn-lt"/>
        <a:ea typeface="+mn-ea"/>
        <a:cs typeface="+mn-cs"/>
      </a:defRPr>
    </a:lvl3pPr>
    <a:lvl4pPr marL="1371435" algn="l" defTabSz="914290" rtl="0" eaLnBrk="1" latinLnBrk="0" hangingPunct="1">
      <a:defRPr sz="1200" kern="1200">
        <a:solidFill>
          <a:schemeClr val="tx1"/>
        </a:solidFill>
        <a:latin typeface="+mn-lt"/>
        <a:ea typeface="+mn-ea"/>
        <a:cs typeface="+mn-cs"/>
      </a:defRPr>
    </a:lvl4pPr>
    <a:lvl5pPr marL="1828581" algn="l" defTabSz="914290" rtl="0" eaLnBrk="1" latinLnBrk="0" hangingPunct="1">
      <a:defRPr sz="1200" kern="1200">
        <a:solidFill>
          <a:schemeClr val="tx1"/>
        </a:solidFill>
        <a:latin typeface="+mn-lt"/>
        <a:ea typeface="+mn-ea"/>
        <a:cs typeface="+mn-cs"/>
      </a:defRPr>
    </a:lvl5pPr>
    <a:lvl6pPr marL="2285726" algn="l" defTabSz="914290" rtl="0" eaLnBrk="1" latinLnBrk="0" hangingPunct="1">
      <a:defRPr sz="1200" kern="1200">
        <a:solidFill>
          <a:schemeClr val="tx1"/>
        </a:solidFill>
        <a:latin typeface="+mn-lt"/>
        <a:ea typeface="+mn-ea"/>
        <a:cs typeface="+mn-cs"/>
      </a:defRPr>
    </a:lvl6pPr>
    <a:lvl7pPr marL="2742871" algn="l" defTabSz="914290" rtl="0" eaLnBrk="1" latinLnBrk="0" hangingPunct="1">
      <a:defRPr sz="1200" kern="1200">
        <a:solidFill>
          <a:schemeClr val="tx1"/>
        </a:solidFill>
        <a:latin typeface="+mn-lt"/>
        <a:ea typeface="+mn-ea"/>
        <a:cs typeface="+mn-cs"/>
      </a:defRPr>
    </a:lvl7pPr>
    <a:lvl8pPr marL="3200016" algn="l" defTabSz="914290" rtl="0" eaLnBrk="1" latinLnBrk="0" hangingPunct="1">
      <a:defRPr sz="1200" kern="1200">
        <a:solidFill>
          <a:schemeClr val="tx1"/>
        </a:solidFill>
        <a:latin typeface="+mn-lt"/>
        <a:ea typeface="+mn-ea"/>
        <a:cs typeface="+mn-cs"/>
      </a:defRPr>
    </a:lvl8pPr>
    <a:lvl9pPr marL="3657161" algn="l" defTabSz="91429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177232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2865922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2353028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2767262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1"/>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220083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335989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2510630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2531789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209403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779063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E87B6D2-AAE5-445B-8FFF-FBD9BCED20E1}" type="datetimeFigureOut">
              <a:rPr lang="es-ES" smtClean="0"/>
              <a:pPr/>
              <a:t>28/07/2016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2F93998-883C-4156-94C1-5818BF66858E}" type="slidenum">
              <a:rPr lang="es-ES" smtClean="0"/>
              <a:pPr/>
              <a:t>‹Nº›</a:t>
            </a:fld>
            <a:endParaRPr lang="es-ES"/>
          </a:p>
        </p:txBody>
      </p:sp>
    </p:spTree>
    <p:extLst>
      <p:ext uri="{BB962C8B-B14F-4D97-AF65-F5344CB8AC3E}">
        <p14:creationId xmlns:p14="http://schemas.microsoft.com/office/powerpoint/2010/main" val="1732181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FE87B6D2-AAE5-445B-8FFF-FBD9BCED20E1}" type="datetimeFigureOut">
              <a:rPr lang="es-ES" smtClean="0"/>
              <a:pPr/>
              <a:t>28/07/2016</a:t>
            </a:fld>
            <a:endParaRPr lang="es-ES"/>
          </a:p>
        </p:txBody>
      </p:sp>
      <p:sp>
        <p:nvSpPr>
          <p:cNvPr id="5" name="4 Marcador de pie de página"/>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B2F93998-883C-4156-94C1-5818BF66858E}" type="slidenum">
              <a:rPr lang="es-ES" smtClean="0"/>
              <a:pPr/>
              <a:t>‹Nº›</a:t>
            </a:fld>
            <a:endParaRPr lang="es-ES"/>
          </a:p>
        </p:txBody>
      </p:sp>
    </p:spTree>
    <p:extLst>
      <p:ext uri="{BB962C8B-B14F-4D97-AF65-F5344CB8AC3E}">
        <p14:creationId xmlns:p14="http://schemas.microsoft.com/office/powerpoint/2010/main" val="168690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61" indent="-285716" algn="l" defTabSz="91429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863" indent="-228573" algn="l" defTabSz="9142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08"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153"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298"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443"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589"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734"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0" y="0"/>
            <a:ext cx="9144000" cy="360040"/>
          </a:xfrm>
          <a:solidFill>
            <a:schemeClr val="tx1">
              <a:lumMod val="65000"/>
              <a:lumOff val="35000"/>
            </a:schemeClr>
          </a:solidFill>
        </p:spPr>
        <p:txBody>
          <a:bodyPr>
            <a:noAutofit/>
          </a:bodyPr>
          <a:lstStyle/>
          <a:p>
            <a:r>
              <a:rPr lang="es-ES" sz="1800" dirty="0" smtClean="0">
                <a:solidFill>
                  <a:schemeClr val="bg1"/>
                </a:solidFill>
                <a:latin typeface="Helvetica" pitchFamily="34" charset="0"/>
                <a:cs typeface="Helvetica" pitchFamily="34" charset="0"/>
              </a:rPr>
              <a:t>AC HOTEL BARCELONA FÓRUM</a:t>
            </a:r>
            <a:endParaRPr lang="es-ES" sz="1800" dirty="0">
              <a:solidFill>
                <a:schemeClr val="bg1"/>
              </a:solidFill>
              <a:latin typeface="Helvetica" pitchFamily="34" charset="0"/>
              <a:cs typeface="Helvetica" pitchFamily="34" charset="0"/>
            </a:endParaRPr>
          </a:p>
        </p:txBody>
      </p:sp>
      <p:graphicFrame>
        <p:nvGraphicFramePr>
          <p:cNvPr id="11" name="10 Marcador de contenido"/>
          <p:cNvGraphicFramePr>
            <a:graphicFrameLocks noGrp="1"/>
          </p:cNvGraphicFramePr>
          <p:nvPr>
            <p:ph sz="quarter" idx="4"/>
            <p:extLst>
              <p:ext uri="{D42A27DB-BD31-4B8C-83A1-F6EECF244321}">
                <p14:modId xmlns:p14="http://schemas.microsoft.com/office/powerpoint/2010/main" val="1150347836"/>
              </p:ext>
            </p:extLst>
          </p:nvPr>
        </p:nvGraphicFramePr>
        <p:xfrm>
          <a:off x="5148063" y="404664"/>
          <a:ext cx="3816425" cy="1506445"/>
        </p:xfrm>
        <a:graphic>
          <a:graphicData uri="http://schemas.openxmlformats.org/drawingml/2006/table">
            <a:tbl>
              <a:tblPr/>
              <a:tblGrid>
                <a:gridCol w="751265"/>
                <a:gridCol w="644988"/>
                <a:gridCol w="651585"/>
                <a:gridCol w="651585"/>
                <a:gridCol w="558501"/>
                <a:gridCol w="558501"/>
              </a:tblGrid>
              <a:tr h="295443">
                <a:tc rowSpan="7">
                  <a:txBody>
                    <a:bodyPr/>
                    <a:lstStyle/>
                    <a:p>
                      <a:pPr algn="ctr" fontAlgn="ctr"/>
                      <a:r>
                        <a:rPr lang="es-ES" sz="500" b="1" i="0" u="none" strike="noStrike" dirty="0">
                          <a:solidFill>
                            <a:srgbClr val="FFFFFF"/>
                          </a:solidFill>
                          <a:latin typeface="Helvetica"/>
                        </a:rPr>
                        <a:t>ROOM TYPES</a:t>
                      </a:r>
                    </a:p>
                  </a:txBody>
                  <a:tcPr marL="8968" marR="8968" marT="8968" marB="0" anchor="ctr">
                    <a:lnL>
                      <a:noFill/>
                    </a:lnL>
                    <a:lnR w="12700" cap="flat" cmpd="sng" algn="ctr">
                      <a:solidFill>
                        <a:srgbClr val="FFFFFF"/>
                      </a:solidFill>
                      <a:prstDash val="solid"/>
                      <a:round/>
                      <a:headEnd type="none" w="med" len="med"/>
                      <a:tailEnd type="none" w="med" len="med"/>
                    </a:lnR>
                    <a:lnT>
                      <a:noFill/>
                    </a:lnT>
                    <a:lnB>
                      <a:noFill/>
                    </a:lnB>
                    <a:solidFill>
                      <a:srgbClr val="5A5A5A"/>
                    </a:solidFill>
                  </a:tcPr>
                </a:tc>
                <a:tc>
                  <a:txBody>
                    <a:bodyPr/>
                    <a:lstStyle/>
                    <a:p>
                      <a:pPr algn="ctr" rtl="0" fontAlgn="ctr"/>
                      <a:r>
                        <a:rPr lang="es-ES" sz="700" b="1" i="0" u="none" strike="noStrike" dirty="0" err="1">
                          <a:solidFill>
                            <a:srgbClr val="FFFFFF"/>
                          </a:solidFill>
                          <a:latin typeface="Goudy Old Style"/>
                        </a:rPr>
                        <a:t>Room</a:t>
                      </a:r>
                      <a:r>
                        <a:rPr lang="es-ES" sz="700" b="1" i="0" u="none" strike="noStrike" dirty="0">
                          <a:solidFill>
                            <a:srgbClr val="FFFFFF"/>
                          </a:solidFill>
                          <a:latin typeface="Goudy Old Style"/>
                        </a:rPr>
                        <a:t> </a:t>
                      </a:r>
                      <a:r>
                        <a:rPr lang="es-ES" sz="700" b="1" i="0" u="none" strike="noStrike" dirty="0" err="1">
                          <a:solidFill>
                            <a:srgbClr val="FFFFFF"/>
                          </a:solidFill>
                          <a:latin typeface="Goudy Old Style"/>
                        </a:rPr>
                        <a:t>types</a:t>
                      </a:r>
                      <a:r>
                        <a:rPr lang="es-ES" sz="700" b="1" i="0" u="none" strike="noStrike" dirty="0">
                          <a:solidFill>
                            <a:srgbClr val="FFFFFF"/>
                          </a:solidFill>
                          <a:latin typeface="Goudy Old Style"/>
                        </a:rPr>
                        <a:t> </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A5A5A"/>
                    </a:solidFill>
                  </a:tcPr>
                </a:tc>
                <a:tc>
                  <a:txBody>
                    <a:bodyPr/>
                    <a:lstStyle/>
                    <a:p>
                      <a:pPr algn="ctr" rtl="0" fontAlgn="ctr"/>
                      <a:r>
                        <a:rPr lang="es-ES" sz="700" b="1" i="0" u="none" strike="noStrike" dirty="0">
                          <a:solidFill>
                            <a:srgbClr val="FFFFFF"/>
                          </a:solidFill>
                          <a:latin typeface="Goudy Old Style"/>
                        </a:rPr>
                        <a:t>Twin </a:t>
                      </a:r>
                      <a:r>
                        <a:rPr lang="es-ES" sz="700" b="1" i="0" u="none" strike="noStrike" dirty="0" err="1">
                          <a:solidFill>
                            <a:srgbClr val="FFFFFF"/>
                          </a:solidFill>
                          <a:latin typeface="Goudy Old Style"/>
                        </a:rPr>
                        <a:t>beds</a:t>
                      </a:r>
                      <a:endParaRPr lang="es-ES" sz="700" b="1" i="0" u="none" strike="noStrike" dirty="0">
                        <a:solidFill>
                          <a:srgbClr val="FFFFFF"/>
                        </a:solidFill>
                        <a:latin typeface="Goudy Old Style"/>
                      </a:endParaRP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A5A5A"/>
                    </a:solidFill>
                  </a:tcPr>
                </a:tc>
                <a:tc>
                  <a:txBody>
                    <a:bodyPr/>
                    <a:lstStyle/>
                    <a:p>
                      <a:pPr algn="ctr" rtl="0" fontAlgn="ctr"/>
                      <a:r>
                        <a:rPr lang="es-ES" sz="700" b="1" i="0" u="none" strike="noStrike" dirty="0" err="1">
                          <a:solidFill>
                            <a:srgbClr val="FFFFFF"/>
                          </a:solidFill>
                          <a:latin typeface="Goudy Old Style"/>
                        </a:rPr>
                        <a:t>Queen</a:t>
                      </a:r>
                      <a:r>
                        <a:rPr lang="es-ES" sz="700" b="1" i="0" u="none" strike="noStrike" dirty="0">
                          <a:solidFill>
                            <a:srgbClr val="FFFFFF"/>
                          </a:solidFill>
                          <a:latin typeface="Goudy Old Style"/>
                        </a:rPr>
                        <a:t> </a:t>
                      </a:r>
                      <a:r>
                        <a:rPr lang="es-ES" sz="700" b="1" i="0" u="none" strike="noStrike" dirty="0" err="1">
                          <a:solidFill>
                            <a:srgbClr val="FFFFFF"/>
                          </a:solidFill>
                          <a:latin typeface="Goudy Old Style"/>
                        </a:rPr>
                        <a:t>size</a:t>
                      </a:r>
                      <a:r>
                        <a:rPr lang="es-ES" sz="700" b="1" i="0" u="none" strike="noStrike" dirty="0">
                          <a:solidFill>
                            <a:srgbClr val="FFFFFF"/>
                          </a:solidFill>
                          <a:latin typeface="Goudy Old Style"/>
                        </a:rPr>
                        <a:t> </a:t>
                      </a:r>
                      <a:r>
                        <a:rPr lang="es-ES" sz="700" b="1" i="0" u="none" strike="noStrike" dirty="0" err="1">
                          <a:solidFill>
                            <a:srgbClr val="FFFFFF"/>
                          </a:solidFill>
                          <a:latin typeface="Goudy Old Style"/>
                        </a:rPr>
                        <a:t>bed</a:t>
                      </a:r>
                      <a:endParaRPr lang="es-ES" sz="700" b="1" i="0" u="none" strike="noStrike" dirty="0">
                        <a:solidFill>
                          <a:srgbClr val="FFFFFF"/>
                        </a:solidFill>
                        <a:latin typeface="Goudy Old Style"/>
                      </a:endParaRP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A5A5A"/>
                    </a:solidFill>
                  </a:tcPr>
                </a:tc>
                <a:tc>
                  <a:txBody>
                    <a:bodyPr/>
                    <a:lstStyle/>
                    <a:p>
                      <a:pPr algn="ctr" rtl="0" fontAlgn="ctr"/>
                      <a:r>
                        <a:rPr lang="es-ES" sz="700" b="1" i="0" u="none" strike="noStrike">
                          <a:solidFill>
                            <a:srgbClr val="FFFFFF"/>
                          </a:solidFill>
                          <a:latin typeface="Goudy Old Style"/>
                        </a:rPr>
                        <a:t>King size bed</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A5A5A"/>
                    </a:solidFill>
                  </a:tcPr>
                </a:tc>
                <a:tc>
                  <a:txBody>
                    <a:bodyPr/>
                    <a:lstStyle/>
                    <a:p>
                      <a:pPr algn="ctr" rtl="0" fontAlgn="ctr"/>
                      <a:r>
                        <a:rPr lang="es-ES" sz="700" b="1" i="0" u="none" strike="noStrike">
                          <a:solidFill>
                            <a:srgbClr val="FFFFFF"/>
                          </a:solidFill>
                          <a:latin typeface="Goudy Old Style"/>
                        </a:rPr>
                        <a:t>TOTAL</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A5A5A"/>
                    </a:solidFill>
                  </a:tcPr>
                </a:tc>
              </a:tr>
              <a:tr h="208613">
                <a:tc vMerge="1">
                  <a:txBody>
                    <a:bodyPr/>
                    <a:lstStyle/>
                    <a:p>
                      <a:endParaRPr lang="es-ES"/>
                    </a:p>
                  </a:txBody>
                  <a:tcPr/>
                </a:tc>
                <a:tc>
                  <a:txBody>
                    <a:bodyPr/>
                    <a:lstStyle/>
                    <a:p>
                      <a:pPr algn="ctr" rtl="0" fontAlgn="ctr"/>
                      <a:r>
                        <a:rPr lang="es-ES" sz="700" b="1" i="0" u="none" strike="noStrike" dirty="0">
                          <a:solidFill>
                            <a:srgbClr val="595959"/>
                          </a:solidFill>
                          <a:latin typeface="Goudy Old Style"/>
                        </a:rPr>
                        <a:t>Standard </a:t>
                      </a:r>
                      <a:r>
                        <a:rPr lang="es-ES" sz="700" b="1" i="0" u="none" strike="noStrike" dirty="0" err="1">
                          <a:solidFill>
                            <a:srgbClr val="595959"/>
                          </a:solidFill>
                          <a:latin typeface="Goudy Old Style"/>
                        </a:rPr>
                        <a:t>room</a:t>
                      </a:r>
                      <a:endParaRPr lang="es-ES" sz="700" b="1" i="0" u="none" strike="noStrike" dirty="0">
                        <a:solidFill>
                          <a:srgbClr val="595959"/>
                        </a:solidFill>
                        <a:latin typeface="Goudy Old Style"/>
                      </a:endParaRP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156</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84</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a:solidFill>
                            <a:srgbClr val="595959"/>
                          </a:solidFill>
                          <a:latin typeface="Goudy Old Style"/>
                        </a:rPr>
                        <a:t>0</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240</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16024">
                <a:tc vMerge="1">
                  <a:txBody>
                    <a:bodyPr/>
                    <a:lstStyle/>
                    <a:p>
                      <a:endParaRPr lang="es-ES"/>
                    </a:p>
                  </a:txBody>
                  <a:tcPr/>
                </a:tc>
                <a:tc>
                  <a:txBody>
                    <a:bodyPr/>
                    <a:lstStyle/>
                    <a:p>
                      <a:pPr algn="ctr" rtl="0" fontAlgn="ctr"/>
                      <a:r>
                        <a:rPr lang="es-ES" sz="700" b="1" i="0" u="none" strike="noStrike">
                          <a:solidFill>
                            <a:srgbClr val="595959"/>
                          </a:solidFill>
                          <a:latin typeface="Goudy Old Style"/>
                        </a:rPr>
                        <a:t>City view room</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16</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32</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0</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a:solidFill>
                            <a:srgbClr val="595959"/>
                          </a:solidFill>
                          <a:latin typeface="Goudy Old Style"/>
                        </a:rPr>
                        <a:t>48</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16024">
                <a:tc vMerge="1">
                  <a:txBody>
                    <a:bodyPr/>
                    <a:lstStyle/>
                    <a:p>
                      <a:endParaRPr lang="es-ES"/>
                    </a:p>
                  </a:txBody>
                  <a:tcPr/>
                </a:tc>
                <a:tc>
                  <a:txBody>
                    <a:bodyPr/>
                    <a:lstStyle/>
                    <a:p>
                      <a:pPr algn="ctr" rtl="0" fontAlgn="ctr"/>
                      <a:r>
                        <a:rPr lang="es-ES" sz="700" b="1" i="0" u="none" strike="noStrike">
                          <a:solidFill>
                            <a:srgbClr val="595959"/>
                          </a:solidFill>
                          <a:latin typeface="Goudy Old Style"/>
                        </a:rPr>
                        <a:t>Ocean view rooms</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16</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16</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0</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a:solidFill>
                            <a:srgbClr val="595959"/>
                          </a:solidFill>
                          <a:latin typeface="Goudy Old Style"/>
                        </a:rPr>
                        <a:t>32</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56675">
                <a:tc vMerge="1">
                  <a:txBody>
                    <a:bodyPr/>
                    <a:lstStyle/>
                    <a:p>
                      <a:endParaRPr lang="es-ES"/>
                    </a:p>
                  </a:txBody>
                  <a:tcPr/>
                </a:tc>
                <a:tc>
                  <a:txBody>
                    <a:bodyPr/>
                    <a:lstStyle/>
                    <a:p>
                      <a:pPr algn="ctr" rtl="0" fontAlgn="ctr"/>
                      <a:r>
                        <a:rPr lang="es-ES" sz="700" b="1" i="0" u="none" strike="noStrike">
                          <a:solidFill>
                            <a:srgbClr val="595959"/>
                          </a:solidFill>
                          <a:latin typeface="Goudy Old Style"/>
                        </a:rPr>
                        <a:t>Junior Suites</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a:solidFill>
                            <a:srgbClr val="595959"/>
                          </a:solidFill>
                          <a:latin typeface="Goudy Old Style"/>
                        </a:rPr>
                        <a:t>8</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a:solidFill>
                            <a:srgbClr val="595959"/>
                          </a:solidFill>
                          <a:latin typeface="Goudy Old Style"/>
                        </a:rPr>
                        <a:t>0</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32</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40</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53681">
                <a:tc vMerge="1">
                  <a:txBody>
                    <a:bodyPr/>
                    <a:lstStyle/>
                    <a:p>
                      <a:endParaRPr lang="es-ES"/>
                    </a:p>
                  </a:txBody>
                  <a:tcPr/>
                </a:tc>
                <a:tc>
                  <a:txBody>
                    <a:bodyPr/>
                    <a:lstStyle/>
                    <a:p>
                      <a:pPr algn="ctr" rtl="0" fontAlgn="ctr"/>
                      <a:r>
                        <a:rPr lang="es-ES" sz="700" b="1" i="0" u="none" strike="noStrike">
                          <a:solidFill>
                            <a:srgbClr val="595959"/>
                          </a:solidFill>
                          <a:latin typeface="Goudy Old Style"/>
                        </a:rPr>
                        <a:t>Suites</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a:solidFill>
                            <a:srgbClr val="595959"/>
                          </a:solidFill>
                          <a:latin typeface="Goudy Old Style"/>
                        </a:rPr>
                        <a:t>2</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a:solidFill>
                            <a:srgbClr val="595959"/>
                          </a:solidFill>
                          <a:latin typeface="Goudy Old Style"/>
                        </a:rPr>
                        <a:t>0</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6</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595959"/>
                          </a:solidFill>
                          <a:latin typeface="Goudy Old Style"/>
                        </a:rPr>
                        <a:t>8</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53681">
                <a:tc vMerge="1">
                  <a:txBody>
                    <a:bodyPr/>
                    <a:lstStyle/>
                    <a:p>
                      <a:endParaRPr lang="es-ES"/>
                    </a:p>
                  </a:txBody>
                  <a:tcPr/>
                </a:tc>
                <a:tc>
                  <a:txBody>
                    <a:bodyPr/>
                    <a:lstStyle/>
                    <a:p>
                      <a:pPr algn="ctr" rtl="0" fontAlgn="ctr"/>
                      <a:r>
                        <a:rPr lang="es-ES" sz="700" b="1" i="0" u="none" strike="noStrike" dirty="0">
                          <a:solidFill>
                            <a:srgbClr val="272727"/>
                          </a:solidFill>
                          <a:latin typeface="Goudy Old Style"/>
                        </a:rPr>
                        <a:t>TOTAL</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272727"/>
                          </a:solidFill>
                          <a:latin typeface="Goudy Old Style"/>
                        </a:rPr>
                        <a:t>198</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a:solidFill>
                            <a:srgbClr val="272727"/>
                          </a:solidFill>
                          <a:latin typeface="Goudy Old Style"/>
                        </a:rPr>
                        <a:t>132</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a:solidFill>
                            <a:srgbClr val="272727"/>
                          </a:solidFill>
                          <a:latin typeface="Goudy Old Style"/>
                        </a:rPr>
                        <a:t>38</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700" b="1" i="0" u="none" strike="noStrike" dirty="0">
                          <a:solidFill>
                            <a:srgbClr val="272727"/>
                          </a:solidFill>
                          <a:latin typeface="Goudy Old Style"/>
                        </a:rPr>
                        <a:t>368</a:t>
                      </a:r>
                    </a:p>
                  </a:txBody>
                  <a:tcPr marL="8968" marR="8968" marT="896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pic>
        <p:nvPicPr>
          <p:cNvPr id="9" name="Picture 3" descr="achotel_logo_color_vaf-01"/>
          <p:cNvPicPr>
            <a:picLocks noChangeAspect="1" noChangeArrowheads="1"/>
          </p:cNvPicPr>
          <p:nvPr/>
        </p:nvPicPr>
        <p:blipFill>
          <a:blip r:embed="rId2" cstate="print">
            <a:extLst>
              <a:ext uri="{28A0092B-C50C-407E-A947-70E740481C1C}">
                <a14:useLocalDpi xmlns:a14="http://schemas.microsoft.com/office/drawing/2010/main" val="0"/>
              </a:ext>
            </a:extLst>
          </a:blip>
          <a:srcRect l="36000" t="35249" r="32750" b="35251"/>
          <a:stretch>
            <a:fillRect/>
          </a:stretch>
        </p:blipFill>
        <p:spPr bwMode="auto">
          <a:xfrm>
            <a:off x="27437" y="851425"/>
            <a:ext cx="576064" cy="546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11 Imagen"/>
          <p:cNvPicPr>
            <a:picLocks noChangeAspect="1"/>
          </p:cNvPicPr>
          <p:nvPr/>
        </p:nvPicPr>
        <p:blipFill rotWithShape="1">
          <a:blip r:embed="rId3" cstate="print">
            <a:extLst>
              <a:ext uri="{28A0092B-C50C-407E-A947-70E740481C1C}">
                <a14:useLocalDpi xmlns:a14="http://schemas.microsoft.com/office/drawing/2010/main" val="0"/>
              </a:ext>
            </a:extLst>
          </a:blip>
          <a:srcRect b="-12289"/>
          <a:stretch/>
        </p:blipFill>
        <p:spPr>
          <a:xfrm>
            <a:off x="1043608" y="476672"/>
            <a:ext cx="2808312" cy="1844706"/>
          </a:xfrm>
          <a:prstGeom prst="rect">
            <a:avLst/>
          </a:prstGeom>
        </p:spPr>
      </p:pic>
      <p:sp>
        <p:nvSpPr>
          <p:cNvPr id="13" name="3 Título"/>
          <p:cNvSpPr txBox="1">
            <a:spLocks/>
          </p:cNvSpPr>
          <p:nvPr/>
        </p:nvSpPr>
        <p:spPr>
          <a:xfrm>
            <a:off x="0" y="6237312"/>
            <a:ext cx="9144000" cy="620688"/>
          </a:xfrm>
          <a:prstGeom prst="rect">
            <a:avLst/>
          </a:prstGeom>
          <a:solidFill>
            <a:schemeClr val="tx1">
              <a:lumMod val="65000"/>
              <a:lumOff val="35000"/>
            </a:schemeClr>
          </a:solidFill>
        </p:spPr>
        <p:txBody>
          <a:bodyPr vert="horz" lIns="91429" tIns="45715" rIns="91429" bIns="45715" rtlCol="0" anchor="ctr">
            <a:noAutofit/>
          </a:bodyPr>
          <a:lstStyle/>
          <a:p>
            <a:pPr marL="0" marR="0" lvl="0" indent="0" algn="ctr" defTabSz="914290" rtl="0" eaLnBrk="1" fontAlgn="auto" latinLnBrk="0" hangingPunct="1">
              <a:lnSpc>
                <a:spcPct val="100000"/>
              </a:lnSpc>
              <a:spcBef>
                <a:spcPct val="0"/>
              </a:spcBef>
              <a:spcAft>
                <a:spcPts val="0"/>
              </a:spcAft>
              <a:buClrTx/>
              <a:buSzTx/>
              <a:buFontTx/>
              <a:buNone/>
              <a:tabLst/>
              <a:defRPr/>
            </a:pPr>
            <a:r>
              <a:rPr lang="es-ES" sz="800" b="1" dirty="0" smtClean="0">
                <a:solidFill>
                  <a:schemeClr val="bg1"/>
                </a:solidFill>
                <a:latin typeface="Helvetica" pitchFamily="34" charset="0"/>
                <a:ea typeface="+mj-ea"/>
                <a:cs typeface="Helvetica" pitchFamily="34" charset="0"/>
              </a:rPr>
              <a:t>AC Hotel Barcelona Fórum</a:t>
            </a:r>
          </a:p>
          <a:p>
            <a:pPr marL="0" marR="0" lvl="0" indent="0" algn="ctr" defTabSz="914290" rtl="0" eaLnBrk="1" fontAlgn="auto" latinLnBrk="0" hangingPunct="1">
              <a:lnSpc>
                <a:spcPct val="100000"/>
              </a:lnSpc>
              <a:spcBef>
                <a:spcPct val="0"/>
              </a:spcBef>
              <a:spcAft>
                <a:spcPts val="0"/>
              </a:spcAft>
              <a:buClrTx/>
              <a:buSzTx/>
              <a:buFontTx/>
              <a:buNone/>
              <a:tabLst/>
              <a:defRPr/>
            </a:pPr>
            <a:r>
              <a:rPr kumimoji="0" lang="es-ES" sz="800" b="1" i="0" u="none" strike="noStrike" kern="1200" cap="none" spc="0" normalizeH="0" baseline="0" noProof="0" dirty="0" smtClean="0">
                <a:ln>
                  <a:noFill/>
                </a:ln>
                <a:solidFill>
                  <a:schemeClr val="bg1"/>
                </a:solidFill>
                <a:effectLst/>
                <a:uLnTx/>
                <a:uFillTx/>
                <a:latin typeface="Helvetica" pitchFamily="34" charset="0"/>
                <a:ea typeface="+mj-ea"/>
                <a:cs typeface="Helvetica" pitchFamily="34" charset="0"/>
              </a:rPr>
              <a:t>Paseo</a:t>
            </a:r>
            <a:r>
              <a:rPr kumimoji="0" lang="es-ES" sz="800" b="1" i="0" u="none" strike="noStrike" kern="1200" cap="none" spc="0" normalizeH="0" noProof="0" dirty="0" smtClean="0">
                <a:ln>
                  <a:noFill/>
                </a:ln>
                <a:solidFill>
                  <a:schemeClr val="bg1"/>
                </a:solidFill>
                <a:effectLst/>
                <a:uLnTx/>
                <a:uFillTx/>
                <a:latin typeface="Helvetica" pitchFamily="34" charset="0"/>
                <a:ea typeface="+mj-ea"/>
                <a:cs typeface="Helvetica" pitchFamily="34" charset="0"/>
              </a:rPr>
              <a:t> </a:t>
            </a:r>
            <a:r>
              <a:rPr kumimoji="0" lang="es-ES" sz="800" b="1" i="0" u="none" strike="noStrike" kern="1200" cap="none" spc="0" normalizeH="0" noProof="0" dirty="0" err="1" smtClean="0">
                <a:ln>
                  <a:noFill/>
                </a:ln>
                <a:solidFill>
                  <a:schemeClr val="bg1"/>
                </a:solidFill>
                <a:effectLst/>
                <a:uLnTx/>
                <a:uFillTx/>
                <a:latin typeface="Helvetica" pitchFamily="34" charset="0"/>
                <a:ea typeface="+mj-ea"/>
                <a:cs typeface="Helvetica" pitchFamily="34" charset="0"/>
              </a:rPr>
              <a:t>Taulat</a:t>
            </a:r>
            <a:r>
              <a:rPr kumimoji="0" lang="es-ES" sz="800" b="1" i="0" u="none" strike="noStrike" kern="1200" cap="none" spc="0" normalizeH="0" noProof="0" dirty="0" smtClean="0">
                <a:ln>
                  <a:noFill/>
                </a:ln>
                <a:solidFill>
                  <a:schemeClr val="bg1"/>
                </a:solidFill>
                <a:effectLst/>
                <a:uLnTx/>
                <a:uFillTx/>
                <a:latin typeface="Helvetica" pitchFamily="34" charset="0"/>
                <a:ea typeface="+mj-ea"/>
                <a:cs typeface="Helvetica" pitchFamily="34" charset="0"/>
              </a:rPr>
              <a:t>, 278 – 08019  Barcelona</a:t>
            </a:r>
          </a:p>
          <a:p>
            <a:pPr lvl="0" algn="ctr">
              <a:spcBef>
                <a:spcPct val="0"/>
              </a:spcBef>
            </a:pPr>
            <a:r>
              <a:rPr lang="es-ES" sz="800" b="1" baseline="0" dirty="0" err="1" smtClean="0">
                <a:solidFill>
                  <a:schemeClr val="bg1"/>
                </a:solidFill>
                <a:latin typeface="Helvetica" pitchFamily="34" charset="0"/>
                <a:ea typeface="+mj-ea"/>
                <a:cs typeface="Helvetica" pitchFamily="34" charset="0"/>
              </a:rPr>
              <a:t>Tlf.</a:t>
            </a:r>
            <a:r>
              <a:rPr lang="es-ES" sz="800" b="1" baseline="0" dirty="0" smtClean="0">
                <a:solidFill>
                  <a:schemeClr val="bg1"/>
                </a:solidFill>
                <a:latin typeface="Helvetica" pitchFamily="34" charset="0"/>
                <a:ea typeface="+mj-ea"/>
                <a:cs typeface="Helvetica" pitchFamily="34" charset="0"/>
              </a:rPr>
              <a:t>: +34 934 898 200   Fax: </a:t>
            </a:r>
            <a:r>
              <a:rPr lang="es-ES" sz="800" b="1" dirty="0" smtClean="0">
                <a:solidFill>
                  <a:schemeClr val="bg1"/>
                </a:solidFill>
                <a:latin typeface="Helvetica" pitchFamily="34" charset="0"/>
                <a:cs typeface="Helvetica" pitchFamily="34" charset="0"/>
              </a:rPr>
              <a:t>+34 934 898 201</a:t>
            </a:r>
          </a:p>
          <a:p>
            <a:pPr lvl="0" algn="ctr">
              <a:spcBef>
                <a:spcPct val="0"/>
              </a:spcBef>
            </a:pPr>
            <a:r>
              <a:rPr lang="es-ES" sz="800" b="1" dirty="0" smtClean="0">
                <a:solidFill>
                  <a:schemeClr val="bg1"/>
                </a:solidFill>
                <a:latin typeface="Helvetica" pitchFamily="34" charset="0"/>
                <a:ea typeface="+mj-ea"/>
                <a:cs typeface="Helvetica" pitchFamily="34" charset="0"/>
              </a:rPr>
              <a:t>hotelacbarcelona.com  - acbarcelona@ac-hotels.com</a:t>
            </a:r>
            <a:endParaRPr kumimoji="0" lang="es-ES" sz="800" b="1" i="0" u="none" strike="noStrike" kern="1200" cap="none" spc="0" normalizeH="0" baseline="0" noProof="0" dirty="0">
              <a:ln>
                <a:noFill/>
              </a:ln>
              <a:solidFill>
                <a:schemeClr val="bg1"/>
              </a:solidFill>
              <a:effectLst/>
              <a:uLnTx/>
              <a:uFillTx/>
              <a:latin typeface="Helvetica" pitchFamily="34" charset="0"/>
              <a:ea typeface="+mj-ea"/>
              <a:cs typeface="Helvetica" pitchFamily="34" charset="0"/>
            </a:endParaRPr>
          </a:p>
        </p:txBody>
      </p:sp>
      <p:sp>
        <p:nvSpPr>
          <p:cNvPr id="14" name="13 Marcador de texto"/>
          <p:cNvSpPr>
            <a:spLocks noGrp="1"/>
          </p:cNvSpPr>
          <p:nvPr>
            <p:ph type="body" idx="1"/>
          </p:nvPr>
        </p:nvSpPr>
        <p:spPr>
          <a:xfrm>
            <a:off x="179512" y="2204864"/>
            <a:ext cx="3816424" cy="792088"/>
          </a:xfrm>
        </p:spPr>
        <p:txBody>
          <a:bodyPr>
            <a:noAutofit/>
          </a:bodyPr>
          <a:lstStyle/>
          <a:p>
            <a:pPr algn="just"/>
            <a:r>
              <a:rPr lang="en-US" sz="800" dirty="0" smtClean="0">
                <a:solidFill>
                  <a:schemeClr val="tx1">
                    <a:lumMod val="65000"/>
                    <a:lumOff val="35000"/>
                  </a:schemeClr>
                </a:solidFill>
                <a:latin typeface="Goudy Old Style" pitchFamily="18" charset="0"/>
              </a:rPr>
              <a:t>Located in the city's new business development area, and featuring 368 rooms and 17 meeting rooms, 2 exhibition halls, AC Hotel Barcelona Forum has positioned itself at the avant-garde of urban hotels for events, conventions, business and pleasure trips. Just 50 m. away from the sea, the hotel enjoys privilege views, along with great comfort and an innovative interior design. </a:t>
            </a:r>
          </a:p>
          <a:p>
            <a:pPr algn="just"/>
            <a:r>
              <a:rPr lang="en-US" sz="800" dirty="0" smtClean="0">
                <a:solidFill>
                  <a:schemeClr val="tx1">
                    <a:lumMod val="65000"/>
                    <a:lumOff val="35000"/>
                  </a:schemeClr>
                </a:solidFill>
                <a:latin typeface="Goudy Old Style" pitchFamily="18" charset="0"/>
              </a:rPr>
              <a:t>Opening: May 2004 – Refurbish 2016</a:t>
            </a:r>
            <a:endParaRPr lang="es-ES" sz="800" dirty="0">
              <a:solidFill>
                <a:schemeClr val="tx1">
                  <a:lumMod val="65000"/>
                  <a:lumOff val="35000"/>
                </a:schemeClr>
              </a:solidFill>
            </a:endParaRPr>
          </a:p>
        </p:txBody>
      </p:sp>
      <p:pic>
        <p:nvPicPr>
          <p:cNvPr id="15" name="Picture 2" descr="https://visiter-barcelone.com/wp-content/uploads/2015/02/parcours-vert.jpg"/>
          <p:cNvPicPr>
            <a:picLocks noChangeAspect="1" noChangeArrowheads="1"/>
          </p:cNvPicPr>
          <p:nvPr/>
        </p:nvPicPr>
        <p:blipFill>
          <a:blip r:embed="rId4" cstate="print"/>
          <a:srcRect t="17026"/>
          <a:stretch>
            <a:fillRect/>
          </a:stretch>
        </p:blipFill>
        <p:spPr bwMode="auto">
          <a:xfrm>
            <a:off x="3059832" y="4742142"/>
            <a:ext cx="2217260" cy="1268760"/>
          </a:xfrm>
          <a:prstGeom prst="rect">
            <a:avLst/>
          </a:prstGeom>
          <a:noFill/>
        </p:spPr>
      </p:pic>
      <p:graphicFrame>
        <p:nvGraphicFramePr>
          <p:cNvPr id="16" name="15 Tabla"/>
          <p:cNvGraphicFramePr>
            <a:graphicFrameLocks noGrp="1"/>
          </p:cNvGraphicFramePr>
          <p:nvPr>
            <p:extLst>
              <p:ext uri="{D42A27DB-BD31-4B8C-83A1-F6EECF244321}">
                <p14:modId xmlns:p14="http://schemas.microsoft.com/office/powerpoint/2010/main" val="2554382515"/>
              </p:ext>
            </p:extLst>
          </p:nvPr>
        </p:nvGraphicFramePr>
        <p:xfrm>
          <a:off x="5148064" y="2204864"/>
          <a:ext cx="3816425" cy="1757172"/>
        </p:xfrm>
        <a:graphic>
          <a:graphicData uri="http://schemas.openxmlformats.org/drawingml/2006/table">
            <a:tbl>
              <a:tblPr/>
              <a:tblGrid>
                <a:gridCol w="744668"/>
                <a:gridCol w="1055532"/>
                <a:gridCol w="360040"/>
                <a:gridCol w="216024"/>
                <a:gridCol w="1027574"/>
                <a:gridCol w="412587"/>
              </a:tblGrid>
              <a:tr h="292862">
                <a:tc rowSpan="6">
                  <a:txBody>
                    <a:bodyPr/>
                    <a:lstStyle/>
                    <a:p>
                      <a:pPr algn="ctr" fontAlgn="ctr"/>
                      <a:r>
                        <a:rPr lang="es-ES" sz="500" b="1" i="0" u="none" strike="noStrike" dirty="0">
                          <a:solidFill>
                            <a:srgbClr val="FFFFFF"/>
                          </a:solidFill>
                          <a:latin typeface="Helvetica"/>
                        </a:rPr>
                        <a:t>ROOM DESCRIPTION</a:t>
                      </a:r>
                    </a:p>
                  </a:txBody>
                  <a:tcPr marL="9525" marR="9525" marT="9525" marB="0" anchor="ctr">
                    <a:lnL>
                      <a:noFill/>
                    </a:lnL>
                    <a:lnR w="12700" cap="flat" cmpd="sng" algn="ctr">
                      <a:solidFill>
                        <a:srgbClr val="FFFFFF"/>
                      </a:solidFill>
                      <a:prstDash val="solid"/>
                      <a:round/>
                      <a:headEnd type="none" w="med" len="med"/>
                      <a:tailEnd type="none" w="med" len="med"/>
                    </a:lnR>
                    <a:lnT>
                      <a:noFill/>
                    </a:lnT>
                    <a:lnB>
                      <a:noFill/>
                    </a:lnB>
                    <a:solidFill>
                      <a:srgbClr val="5A5A5A"/>
                    </a:solidFill>
                  </a:tcPr>
                </a:tc>
                <a:tc gridSpan="5">
                  <a:txBody>
                    <a:bodyPr/>
                    <a:lstStyle/>
                    <a:p>
                      <a:pPr algn="ctr" rtl="0" fontAlgn="ctr"/>
                      <a:r>
                        <a:rPr lang="es-ES" sz="900" b="1" i="0" u="none" strike="noStrike" dirty="0">
                          <a:solidFill>
                            <a:srgbClr val="FFFFFF"/>
                          </a:solidFill>
                          <a:latin typeface="Goudy Old Style"/>
                        </a:rPr>
                        <a:t>STANDARD ROOM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A5A5A"/>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92862">
                <a:tc vMerge="1">
                  <a:txBody>
                    <a:bodyPr/>
                    <a:lstStyle/>
                    <a:p>
                      <a:endParaRPr lang="es-ES"/>
                    </a:p>
                  </a:txBody>
                  <a:tcPr/>
                </a:tc>
                <a:tc>
                  <a:txBody>
                    <a:bodyPr/>
                    <a:lstStyle/>
                    <a:p>
                      <a:pPr algn="ctr" rtl="0" fontAlgn="ctr"/>
                      <a:r>
                        <a:rPr lang="es-ES" sz="800" b="1" i="0" u="none" strike="noStrike" dirty="0">
                          <a:solidFill>
                            <a:srgbClr val="595959"/>
                          </a:solidFill>
                          <a:latin typeface="Goudy Old Style"/>
                        </a:rPr>
                        <a:t>TV + 20 </a:t>
                      </a:r>
                      <a:r>
                        <a:rPr lang="es-ES" sz="800" b="1" i="0" u="none" strike="noStrike" dirty="0" err="1">
                          <a:solidFill>
                            <a:srgbClr val="595959"/>
                          </a:solidFill>
                          <a:latin typeface="Goudy Old Style"/>
                        </a:rPr>
                        <a:t>Ch.</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fontAlgn="b"/>
                      <a:endParaRPr lang="es-ES" sz="1100" b="1" i="0" u="none" strike="noStrike">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tcPr>
                </a:tc>
                <a:tc>
                  <a:txBody>
                    <a:bodyPr/>
                    <a:lstStyle/>
                    <a:p>
                      <a:pPr algn="ctr" rtl="0" fontAlgn="ctr"/>
                      <a:r>
                        <a:rPr lang="es-ES" sz="800" b="1" i="0" u="none" strike="noStrike">
                          <a:solidFill>
                            <a:srgbClr val="595959"/>
                          </a:solidFill>
                          <a:latin typeface="Goudy Old Style"/>
                        </a:rPr>
                        <a:t>Bathtube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92862">
                <a:tc vMerge="1">
                  <a:txBody>
                    <a:bodyPr/>
                    <a:lstStyle/>
                    <a:p>
                      <a:endParaRPr lang="es-ES"/>
                    </a:p>
                  </a:txBody>
                  <a:tcPr/>
                </a:tc>
                <a:tc>
                  <a:txBody>
                    <a:bodyPr/>
                    <a:lstStyle/>
                    <a:p>
                      <a:pPr algn="ctr" rtl="0" fontAlgn="ctr"/>
                      <a:r>
                        <a:rPr lang="es-ES" sz="800" b="1" i="0" u="none" strike="noStrike">
                          <a:solidFill>
                            <a:srgbClr val="595959"/>
                          </a:solidFill>
                          <a:latin typeface="Goudy Old Style"/>
                        </a:rPr>
                        <a:t>Heating / Air Conditioning</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fontAlgn="b"/>
                      <a:endParaRPr lang="es-ES" sz="1100" b="1" i="0" u="none" strike="noStrike" dirty="0">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s-ES" sz="800" b="1" i="0" u="none" strike="noStrike" dirty="0" err="1">
                          <a:solidFill>
                            <a:srgbClr val="595959"/>
                          </a:solidFill>
                          <a:latin typeface="Goudy Old Style"/>
                        </a:rPr>
                        <a:t>Shower</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92862">
                <a:tc vMerge="1">
                  <a:txBody>
                    <a:bodyPr/>
                    <a:lstStyle/>
                    <a:p>
                      <a:endParaRPr lang="es-ES"/>
                    </a:p>
                  </a:txBody>
                  <a:tcPr/>
                </a:tc>
                <a:tc>
                  <a:txBody>
                    <a:bodyPr/>
                    <a:lstStyle/>
                    <a:p>
                      <a:pPr algn="ctr" rtl="0" fontAlgn="ctr"/>
                      <a:r>
                        <a:rPr lang="es-ES" sz="800" b="1" i="0" u="none" strike="noStrike" dirty="0" err="1">
                          <a:solidFill>
                            <a:srgbClr val="595959"/>
                          </a:solidFill>
                          <a:latin typeface="Goudy Old Style"/>
                        </a:rPr>
                        <a:t>Telephone</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fontAlgn="b"/>
                      <a:endParaRPr lang="es-ES" sz="1100" b="1" i="0" u="none" strike="noStrike" dirty="0">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s-ES" sz="800" b="1" i="0" u="none" strike="noStrike" dirty="0" err="1">
                          <a:solidFill>
                            <a:srgbClr val="595959"/>
                          </a:solidFill>
                          <a:latin typeface="Goudy Old Style"/>
                        </a:rPr>
                        <a:t>Hairdyer</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92862">
                <a:tc vMerge="1">
                  <a:txBody>
                    <a:bodyPr/>
                    <a:lstStyle/>
                    <a:p>
                      <a:endParaRPr lang="es-ES"/>
                    </a:p>
                  </a:txBody>
                  <a:tcPr/>
                </a:tc>
                <a:tc>
                  <a:txBody>
                    <a:bodyPr/>
                    <a:lstStyle/>
                    <a:p>
                      <a:pPr algn="ctr" rtl="0" fontAlgn="ctr"/>
                      <a:r>
                        <a:rPr lang="es-ES" sz="800" b="1" i="0" u="none" strike="noStrike" dirty="0" err="1">
                          <a:solidFill>
                            <a:srgbClr val="595959"/>
                          </a:solidFill>
                          <a:latin typeface="Goudy Old Style"/>
                        </a:rPr>
                        <a:t>Wi</a:t>
                      </a:r>
                      <a:r>
                        <a:rPr lang="es-ES" sz="800" b="1" i="0" u="none" strike="noStrike" dirty="0">
                          <a:solidFill>
                            <a:srgbClr val="595959"/>
                          </a:solidFill>
                          <a:latin typeface="Goudy Old Style"/>
                        </a:rPr>
                        <a:t>-Fi Access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fontAlgn="b"/>
                      <a:endParaRPr lang="es-ES" sz="1100" b="1" i="0" u="none" strike="noStrike">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s-ES" sz="800" b="1" i="0" u="none" strike="noStrike" dirty="0">
                          <a:solidFill>
                            <a:srgbClr val="595959"/>
                          </a:solidFill>
                          <a:latin typeface="Goudy Old Style"/>
                        </a:rPr>
                        <a:t>Amenities AC</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92862">
                <a:tc vMerge="1">
                  <a:txBody>
                    <a:bodyPr/>
                    <a:lstStyle/>
                    <a:p>
                      <a:endParaRPr lang="es-ES"/>
                    </a:p>
                  </a:txBody>
                  <a:tcPr/>
                </a:tc>
                <a:tc>
                  <a:txBody>
                    <a:bodyPr/>
                    <a:lstStyle/>
                    <a:p>
                      <a:pPr algn="ctr" rtl="0" fontAlgn="ctr"/>
                      <a:r>
                        <a:rPr lang="es-ES" sz="800" b="1" i="0" u="none" strike="noStrike" dirty="0">
                          <a:solidFill>
                            <a:srgbClr val="595959"/>
                          </a:solidFill>
                          <a:latin typeface="Goudy Old Style"/>
                        </a:rPr>
                        <a:t>Safety Box</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fontAlgn="b"/>
                      <a:endParaRPr lang="es-ES" sz="1100" b="1" i="0" u="none" strike="noStrike">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s-ES" sz="800" b="1" i="0" u="none" strike="noStrike" dirty="0">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497669660"/>
              </p:ext>
            </p:extLst>
          </p:nvPr>
        </p:nvGraphicFramePr>
        <p:xfrm>
          <a:off x="5580112" y="4081636"/>
          <a:ext cx="3347860" cy="1219572"/>
        </p:xfrm>
        <a:graphic>
          <a:graphicData uri="http://schemas.openxmlformats.org/drawingml/2006/table">
            <a:tbl>
              <a:tblPr/>
              <a:tblGrid>
                <a:gridCol w="669572"/>
                <a:gridCol w="669572"/>
                <a:gridCol w="669572"/>
                <a:gridCol w="669572"/>
                <a:gridCol w="669572"/>
              </a:tblGrid>
              <a:tr h="67444">
                <a:tc gridSpan="5">
                  <a:txBody>
                    <a:bodyPr/>
                    <a:lstStyle/>
                    <a:p>
                      <a:pPr algn="just" rtl="0" fontAlgn="ctr"/>
                      <a:r>
                        <a:rPr lang="en-US" sz="800" b="1" i="0" u="none" strike="noStrike" dirty="0">
                          <a:solidFill>
                            <a:srgbClr val="5A5A5A"/>
                          </a:solidFill>
                          <a:latin typeface="Goudy Old Style"/>
                        </a:rPr>
                        <a:t>CITY / OCEAN view rooms: With all the details of the </a:t>
                      </a:r>
                      <a:r>
                        <a:rPr lang="en-US" sz="800" b="1" i="0" u="none" strike="noStrike" dirty="0" smtClean="0">
                          <a:solidFill>
                            <a:srgbClr val="5A5A5A"/>
                          </a:solidFill>
                          <a:latin typeface="Goudy Old Style"/>
                        </a:rPr>
                        <a:t>standard </a:t>
                      </a:r>
                      <a:r>
                        <a:rPr lang="en-US" sz="800" b="1" i="0" u="none" strike="noStrike" dirty="0">
                          <a:solidFill>
                            <a:srgbClr val="5A5A5A"/>
                          </a:solidFill>
                          <a:latin typeface="Goudy Old Style"/>
                        </a:rPr>
                        <a:t>rooms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24212">
                <a:tc gridSpan="5">
                  <a:txBody>
                    <a:bodyPr/>
                    <a:lstStyle/>
                    <a:p>
                      <a:pPr algn="just" fontAlgn="ctr"/>
                      <a:r>
                        <a:rPr lang="en-US" sz="800" b="1" i="0" u="none" strike="noStrike" dirty="0">
                          <a:solidFill>
                            <a:srgbClr val="5A5A5A"/>
                          </a:solidFill>
                          <a:latin typeface="Goudy Old Style"/>
                        </a:rPr>
                        <a:t>but also with spectacular views over the sea or the city.</a:t>
                      </a:r>
                    </a:p>
                  </a:txBody>
                  <a:tcPr marL="9525" marR="9525" marT="9525" marB="0" anchor="ctr">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24212">
                <a:tc gridSpan="5">
                  <a:txBody>
                    <a:bodyPr/>
                    <a:lstStyle/>
                    <a:p>
                      <a:pPr algn="just" fontAlgn="ctr"/>
                      <a:r>
                        <a:rPr lang="en-US" sz="800" b="1" i="0" u="none" strike="noStrike" dirty="0">
                          <a:solidFill>
                            <a:srgbClr val="5A5A5A"/>
                          </a:solidFill>
                          <a:latin typeface="Goudy Old Style"/>
                        </a:rPr>
                        <a:t>JUNIOR SUITES: 48 sq m. with incredible views of the sea or city. Free Wi-Fi</a:t>
                      </a:r>
                    </a:p>
                  </a:txBody>
                  <a:tcPr marL="9525" marR="9525" marT="9525" marB="0" anchor="ctr">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53737">
                <a:tc gridSpan="5">
                  <a:txBody>
                    <a:bodyPr/>
                    <a:lstStyle/>
                    <a:p>
                      <a:pPr algn="just" fontAlgn="ctr"/>
                      <a:r>
                        <a:rPr lang="en-US" sz="800" b="1" i="0" u="none" strike="noStrike" dirty="0" smtClean="0">
                          <a:solidFill>
                            <a:srgbClr val="5A5A5A"/>
                          </a:solidFill>
                          <a:latin typeface="Goudy Old Style"/>
                        </a:rPr>
                        <a:t>Independent </a:t>
                      </a:r>
                      <a:r>
                        <a:rPr lang="en-US" sz="800" b="1" i="0" u="none" strike="noStrike" dirty="0">
                          <a:solidFill>
                            <a:srgbClr val="5A5A5A"/>
                          </a:solidFill>
                          <a:latin typeface="Goudy Old Style"/>
                        </a:rPr>
                        <a:t>living room with sofa bed to </a:t>
                      </a:r>
                      <a:r>
                        <a:rPr lang="en-US" sz="800" b="1" i="0" u="none" strike="noStrike" dirty="0" smtClean="0">
                          <a:solidFill>
                            <a:srgbClr val="5A5A5A"/>
                          </a:solidFill>
                          <a:latin typeface="Goudy Old Style"/>
                        </a:rPr>
                        <a:t>accommodate </a:t>
                      </a:r>
                      <a:r>
                        <a:rPr lang="en-US" sz="800" b="1" i="0" u="none" strike="noStrike" dirty="0">
                          <a:solidFill>
                            <a:srgbClr val="5A5A5A"/>
                          </a:solidFill>
                          <a:latin typeface="Goudy Old Style"/>
                        </a:rPr>
                        <a:t>up to 2 children </a:t>
                      </a:r>
                    </a:p>
                  </a:txBody>
                  <a:tcPr marL="9525" marR="9525" marT="9525" marB="0" anchor="ctr">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24212">
                <a:tc gridSpan="5">
                  <a:txBody>
                    <a:bodyPr/>
                    <a:lstStyle/>
                    <a:p>
                      <a:pPr algn="just" fontAlgn="ctr"/>
                      <a:r>
                        <a:rPr lang="en-US" sz="800" b="1" i="0" u="none" strike="noStrike" dirty="0">
                          <a:solidFill>
                            <a:srgbClr val="5A5A5A"/>
                          </a:solidFill>
                          <a:latin typeface="Goudy Old Style"/>
                        </a:rPr>
                        <a:t>under 12 years old. King size bed, snacks for free, sleepers and bathrobe.</a:t>
                      </a:r>
                    </a:p>
                  </a:txBody>
                  <a:tcPr marL="9525" marR="9525" marT="9525" marB="0" anchor="ctr">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0">
                <a:tc gridSpan="5">
                  <a:txBody>
                    <a:bodyPr/>
                    <a:lstStyle/>
                    <a:p>
                      <a:pPr algn="just" fontAlgn="ctr"/>
                      <a:r>
                        <a:rPr lang="en-US" sz="800" b="1" i="0" u="none" strike="noStrike" dirty="0">
                          <a:solidFill>
                            <a:srgbClr val="5A5A5A"/>
                          </a:solidFill>
                          <a:latin typeface="Goudy Old Style"/>
                        </a:rPr>
                        <a:t>SUITES:  62 sq. M. with incredible views over the city and the sea. Jacuzzi,</a:t>
                      </a:r>
                    </a:p>
                  </a:txBody>
                  <a:tcPr marL="9525" marR="9525" marT="9525" marB="0" anchor="ctr">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24212">
                <a:tc gridSpan="5">
                  <a:txBody>
                    <a:bodyPr/>
                    <a:lstStyle/>
                    <a:p>
                      <a:pPr algn="just" fontAlgn="ctr"/>
                      <a:r>
                        <a:rPr lang="en-US" sz="800" b="1" i="0" u="none" strike="noStrike" dirty="0">
                          <a:solidFill>
                            <a:srgbClr val="5A5A5A"/>
                          </a:solidFill>
                          <a:latin typeface="Goudy Old Style"/>
                        </a:rPr>
                        <a:t>King size bed, I-pod </a:t>
                      </a:r>
                      <a:r>
                        <a:rPr lang="en-US" sz="800" b="1" i="0" u="none" strike="noStrike" dirty="0" smtClean="0">
                          <a:solidFill>
                            <a:srgbClr val="5A5A5A"/>
                          </a:solidFill>
                          <a:latin typeface="Goudy Old Style"/>
                        </a:rPr>
                        <a:t>connection </a:t>
                      </a:r>
                      <a:r>
                        <a:rPr lang="en-US" sz="800" b="1" i="0" u="none" strike="noStrike" dirty="0">
                          <a:solidFill>
                            <a:srgbClr val="5A5A5A"/>
                          </a:solidFill>
                          <a:latin typeface="Goudy Old Style"/>
                        </a:rPr>
                        <a:t>and free Wi-Fi. Special snacks and Nesspresso </a:t>
                      </a:r>
                    </a:p>
                  </a:txBody>
                  <a:tcPr marL="9525" marR="9525" marT="9525" marB="0" anchor="ctr">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51041">
                <a:tc>
                  <a:txBody>
                    <a:bodyPr/>
                    <a:lstStyle/>
                    <a:p>
                      <a:pPr algn="just" fontAlgn="ctr"/>
                      <a:r>
                        <a:rPr lang="es-ES" sz="800" b="1" i="0" u="none" strike="noStrike" dirty="0">
                          <a:solidFill>
                            <a:srgbClr val="5A5A5A"/>
                          </a:solidFill>
                          <a:latin typeface="Goudy Old Style"/>
                        </a:rPr>
                        <a:t>coffee maker.</a:t>
                      </a:r>
                    </a:p>
                  </a:txBody>
                  <a:tcPr marL="9525" marR="9525" marT="9525" marB="0" anchor="ctr">
                    <a:lnL>
                      <a:noFill/>
                    </a:lnL>
                    <a:lnR>
                      <a:noFill/>
                    </a:lnR>
                    <a:lnT>
                      <a:noFill/>
                    </a:lnT>
                    <a:lnB>
                      <a:noFill/>
                    </a:lnB>
                  </a:tcPr>
                </a:tc>
                <a:tc>
                  <a:txBody>
                    <a:bodyPr/>
                    <a:lstStyle/>
                    <a:p>
                      <a:pPr algn="just" fontAlgn="ctr"/>
                      <a:endParaRPr lang="es-ES" sz="1100" b="1" i="0" u="none" strike="noStrike" dirty="0">
                        <a:solidFill>
                          <a:srgbClr val="5A5A5A"/>
                        </a:solidFill>
                        <a:latin typeface="Calibri"/>
                      </a:endParaRPr>
                    </a:p>
                  </a:txBody>
                  <a:tcPr marL="9525" marR="9525" marT="9525" marB="0" anchor="ctr">
                    <a:lnL>
                      <a:noFill/>
                    </a:lnL>
                    <a:lnR>
                      <a:noFill/>
                    </a:lnR>
                    <a:lnT>
                      <a:noFill/>
                    </a:lnT>
                    <a:lnB>
                      <a:noFill/>
                    </a:lnB>
                  </a:tcPr>
                </a:tc>
                <a:tc>
                  <a:txBody>
                    <a:bodyPr/>
                    <a:lstStyle/>
                    <a:p>
                      <a:pPr algn="just" fontAlgn="ctr"/>
                      <a:endParaRPr lang="es-ES" sz="1100" b="0" i="0" u="none" strike="noStrike">
                        <a:solidFill>
                          <a:srgbClr val="5A5A5A"/>
                        </a:solidFill>
                        <a:latin typeface="Calibri"/>
                      </a:endParaRPr>
                    </a:p>
                  </a:txBody>
                  <a:tcPr marL="9525" marR="9525" marT="9525" marB="0" anchor="ctr">
                    <a:lnL>
                      <a:noFill/>
                    </a:lnL>
                    <a:lnR>
                      <a:noFill/>
                    </a:lnR>
                    <a:lnT>
                      <a:noFill/>
                    </a:lnT>
                    <a:lnB>
                      <a:noFill/>
                    </a:lnB>
                  </a:tcPr>
                </a:tc>
                <a:tc>
                  <a:txBody>
                    <a:bodyPr/>
                    <a:lstStyle/>
                    <a:p>
                      <a:pPr algn="just" fontAlgn="ctr"/>
                      <a:endParaRPr lang="es-ES" sz="1100" b="0" i="0" u="none" strike="noStrike" dirty="0">
                        <a:solidFill>
                          <a:srgbClr val="5A5A5A"/>
                        </a:solidFill>
                        <a:latin typeface="Calibri"/>
                      </a:endParaRPr>
                    </a:p>
                  </a:txBody>
                  <a:tcPr marL="9525" marR="9525" marT="9525" marB="0" anchor="ctr">
                    <a:lnL>
                      <a:noFill/>
                    </a:lnL>
                    <a:lnR>
                      <a:noFill/>
                    </a:lnR>
                    <a:lnT>
                      <a:noFill/>
                    </a:lnT>
                    <a:lnB>
                      <a:noFill/>
                    </a:lnB>
                  </a:tcPr>
                </a:tc>
                <a:tc>
                  <a:txBody>
                    <a:bodyPr/>
                    <a:lstStyle/>
                    <a:p>
                      <a:pPr algn="just" fontAlgn="ctr"/>
                      <a:endParaRPr lang="es-ES" sz="1100" b="0" i="0" u="none" strike="noStrike" dirty="0">
                        <a:solidFill>
                          <a:srgbClr val="5A5A5A"/>
                        </a:solidFill>
                        <a:latin typeface="Calibri"/>
                      </a:endParaRPr>
                    </a:p>
                  </a:txBody>
                  <a:tcPr marL="9525" marR="9525" marT="9525" marB="0" anchor="ctr">
                    <a:lnL>
                      <a:noFill/>
                    </a:lnL>
                    <a:lnR>
                      <a:noFill/>
                    </a:lnR>
                    <a:lnT>
                      <a:noFill/>
                    </a:lnT>
                    <a:lnB>
                      <a:noFill/>
                    </a:lnB>
                  </a:tcPr>
                </a:tc>
              </a:tr>
            </a:tbl>
          </a:graphicData>
        </a:graphic>
      </p:graphicFrame>
      <p:pic>
        <p:nvPicPr>
          <p:cNvPr id="18" name="17 Imagen"/>
          <p:cNvPicPr>
            <a:picLocks noChangeAspect="1"/>
          </p:cNvPicPr>
          <p:nvPr/>
        </p:nvPicPr>
        <p:blipFill rotWithShape="1">
          <a:blip r:embed="rId5" cstate="print">
            <a:extLst>
              <a:ext uri="{28A0092B-C50C-407E-A947-70E740481C1C}">
                <a14:useLocalDpi xmlns:a14="http://schemas.microsoft.com/office/drawing/2010/main" val="0"/>
              </a:ext>
            </a:extLst>
          </a:blip>
          <a:srcRect b="11293"/>
          <a:stretch/>
        </p:blipFill>
        <p:spPr>
          <a:xfrm>
            <a:off x="6197000" y="5235814"/>
            <a:ext cx="2839496" cy="1550177"/>
          </a:xfrm>
          <a:prstGeom prst="rect">
            <a:avLst/>
          </a:prstGeom>
        </p:spPr>
      </p:pic>
      <p:graphicFrame>
        <p:nvGraphicFramePr>
          <p:cNvPr id="19" name="18 Tabla"/>
          <p:cNvGraphicFramePr>
            <a:graphicFrameLocks noGrp="1"/>
          </p:cNvGraphicFramePr>
          <p:nvPr>
            <p:extLst>
              <p:ext uri="{D42A27DB-BD31-4B8C-83A1-F6EECF244321}">
                <p14:modId xmlns:p14="http://schemas.microsoft.com/office/powerpoint/2010/main" val="1601327520"/>
              </p:ext>
            </p:extLst>
          </p:nvPr>
        </p:nvGraphicFramePr>
        <p:xfrm>
          <a:off x="107504" y="3140968"/>
          <a:ext cx="3047803" cy="1144911"/>
        </p:xfrm>
        <a:graphic>
          <a:graphicData uri="http://schemas.openxmlformats.org/drawingml/2006/table">
            <a:tbl>
              <a:tblPr/>
              <a:tblGrid>
                <a:gridCol w="576065"/>
                <a:gridCol w="638175"/>
                <a:gridCol w="539750"/>
                <a:gridCol w="69850"/>
                <a:gridCol w="684213"/>
                <a:gridCol w="539750"/>
              </a:tblGrid>
              <a:tr h="148591">
                <a:tc rowSpan="7">
                  <a:txBody>
                    <a:bodyPr/>
                    <a:lstStyle/>
                    <a:p>
                      <a:pPr algn="ctr" fontAlgn="ctr"/>
                      <a:r>
                        <a:rPr lang="es-ES" sz="500" b="1" i="0" u="none" strike="noStrike" dirty="0">
                          <a:solidFill>
                            <a:srgbClr val="FFFFFF"/>
                          </a:solidFill>
                          <a:latin typeface="Helvetica"/>
                        </a:rPr>
                        <a:t>PLACES OF INTEREST</a:t>
                      </a:r>
                    </a:p>
                  </a:txBody>
                  <a:tcPr marL="9525" marR="9525" marT="9525" marB="0" anchor="ctr">
                    <a:lnL>
                      <a:noFill/>
                    </a:lnL>
                    <a:lnR w="12700" cap="flat" cmpd="sng" algn="ctr">
                      <a:solidFill>
                        <a:srgbClr val="FFFFFF"/>
                      </a:solidFill>
                      <a:prstDash val="solid"/>
                      <a:round/>
                      <a:headEnd type="none" w="med" len="med"/>
                      <a:tailEnd type="none" w="med" len="med"/>
                    </a:lnR>
                    <a:lnT>
                      <a:noFill/>
                    </a:lnT>
                    <a:lnB>
                      <a:noFill/>
                    </a:lnB>
                    <a:solidFill>
                      <a:srgbClr val="5A5A5A"/>
                    </a:solidFill>
                  </a:tcPr>
                </a:tc>
                <a:tc>
                  <a:txBody>
                    <a:bodyPr/>
                    <a:lstStyle/>
                    <a:p>
                      <a:pPr algn="l" rtl="0" fontAlgn="ctr"/>
                      <a:r>
                        <a:rPr lang="es-ES" sz="800" b="1" i="0" u="none" strike="noStrike" dirty="0">
                          <a:solidFill>
                            <a:srgbClr val="595959"/>
                          </a:solidFill>
                          <a:latin typeface="Goudy Old Style"/>
                        </a:rPr>
                        <a:t>TRANSPORT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DISTANCE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s-ES" sz="800" b="1" i="0" u="none" strike="noStrike" dirty="0">
                          <a:solidFill>
                            <a:srgbClr val="595959"/>
                          </a:solidFill>
                          <a:latin typeface="Goudy Old Style"/>
                        </a:rPr>
                        <a:t>PLACES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DISTANCE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48591">
                <a:tc vMerge="1">
                  <a:txBody>
                    <a:bodyPr/>
                    <a:lstStyle/>
                    <a:p>
                      <a:endParaRPr lang="es-ES"/>
                    </a:p>
                  </a:txBody>
                  <a:tcPr/>
                </a:tc>
                <a:tc>
                  <a:txBody>
                    <a:bodyPr/>
                    <a:lstStyle/>
                    <a:p>
                      <a:pPr algn="l" rtl="0" fontAlgn="ctr"/>
                      <a:r>
                        <a:rPr lang="es-ES" sz="800" b="1" i="0" u="none" strike="noStrike" dirty="0" err="1">
                          <a:solidFill>
                            <a:srgbClr val="595959"/>
                          </a:solidFill>
                          <a:latin typeface="Goudy Old Style"/>
                        </a:rPr>
                        <a:t>Tram</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10 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s-ES" sz="800" b="1" i="0" u="none" strike="noStrike" dirty="0">
                          <a:solidFill>
                            <a:srgbClr val="595959"/>
                          </a:solidFill>
                          <a:latin typeface="Goudy Old Style"/>
                        </a:rPr>
                        <a:t>CCIB</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25 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48591">
                <a:tc vMerge="1">
                  <a:txBody>
                    <a:bodyPr/>
                    <a:lstStyle/>
                    <a:p>
                      <a:endParaRPr lang="es-ES"/>
                    </a:p>
                  </a:txBody>
                  <a:tcPr/>
                </a:tc>
                <a:tc>
                  <a:txBody>
                    <a:bodyPr/>
                    <a:lstStyle/>
                    <a:p>
                      <a:pPr algn="l" rtl="0" fontAlgn="ctr"/>
                      <a:r>
                        <a:rPr lang="es-ES" sz="800" b="1" i="0" u="none" strike="noStrike" dirty="0">
                          <a:solidFill>
                            <a:srgbClr val="595959"/>
                          </a:solidFill>
                          <a:latin typeface="Goudy Old Style"/>
                        </a:rPr>
                        <a:t>Metro L-4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200 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s-ES" sz="800" b="1" i="0" u="none" strike="noStrike" dirty="0" err="1">
                          <a:solidFill>
                            <a:srgbClr val="595959"/>
                          </a:solidFill>
                          <a:latin typeface="Goudy Old Style"/>
                        </a:rPr>
                        <a:t>Fira</a:t>
                      </a:r>
                      <a:r>
                        <a:rPr lang="es-ES" sz="800" b="1" i="0" u="none" strike="noStrike" dirty="0">
                          <a:solidFill>
                            <a:srgbClr val="595959"/>
                          </a:solidFill>
                          <a:latin typeface="Goudy Old Style"/>
                        </a:rPr>
                        <a:t> Pl. </a:t>
                      </a:r>
                      <a:r>
                        <a:rPr lang="es-ES" sz="800" b="1" i="0" u="none" strike="noStrike" dirty="0" err="1">
                          <a:solidFill>
                            <a:srgbClr val="595959"/>
                          </a:solidFill>
                          <a:latin typeface="Goudy Old Style"/>
                        </a:rPr>
                        <a:t>Espanya</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10 km.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48591">
                <a:tc vMerge="1">
                  <a:txBody>
                    <a:bodyPr/>
                    <a:lstStyle/>
                    <a:p>
                      <a:endParaRPr lang="es-ES"/>
                    </a:p>
                  </a:txBody>
                  <a:tcPr/>
                </a:tc>
                <a:tc>
                  <a:txBody>
                    <a:bodyPr/>
                    <a:lstStyle/>
                    <a:p>
                      <a:pPr algn="l" rtl="0" fontAlgn="ctr"/>
                      <a:r>
                        <a:rPr lang="es-ES" sz="800" b="1" i="0" u="none" strike="noStrike">
                          <a:solidFill>
                            <a:srgbClr val="595959"/>
                          </a:solidFill>
                          <a:latin typeface="Goudy Old Style"/>
                        </a:rPr>
                        <a:t>Bus stop</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50 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s-ES" sz="800" b="1" i="0" u="none" strike="noStrike">
                          <a:solidFill>
                            <a:srgbClr val="595959"/>
                          </a:solidFill>
                          <a:latin typeface="Goudy Old Style"/>
                        </a:rPr>
                        <a:t>City Center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4 km.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48591">
                <a:tc vMerge="1">
                  <a:txBody>
                    <a:bodyPr/>
                    <a:lstStyle/>
                    <a:p>
                      <a:endParaRPr lang="es-ES"/>
                    </a:p>
                  </a:txBody>
                  <a:tcPr/>
                </a:tc>
                <a:tc>
                  <a:txBody>
                    <a:bodyPr/>
                    <a:lstStyle/>
                    <a:p>
                      <a:pPr algn="l" rtl="0" fontAlgn="ctr"/>
                      <a:r>
                        <a:rPr lang="es-ES" sz="800" b="1" i="0" u="none" strike="noStrike">
                          <a:solidFill>
                            <a:srgbClr val="595959"/>
                          </a:solidFill>
                          <a:latin typeface="Goudy Old Style"/>
                        </a:rPr>
                        <a:t>BCN Airport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15 km.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s-ES" sz="800" b="1" i="0" u="none" strike="noStrike">
                          <a:solidFill>
                            <a:srgbClr val="595959"/>
                          </a:solidFill>
                          <a:latin typeface="Goudy Old Style"/>
                        </a:rPr>
                        <a:t>Beach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50 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48591">
                <a:tc vMerge="1">
                  <a:txBody>
                    <a:bodyPr/>
                    <a:lstStyle/>
                    <a:p>
                      <a:endParaRPr lang="es-ES"/>
                    </a:p>
                  </a:txBody>
                  <a:tcPr/>
                </a:tc>
                <a:tc>
                  <a:txBody>
                    <a:bodyPr/>
                    <a:lstStyle/>
                    <a:p>
                      <a:pPr algn="l" rtl="0" fontAlgn="ctr"/>
                      <a:r>
                        <a:rPr lang="es-ES" sz="800" b="1" i="0" u="none" strike="noStrike">
                          <a:solidFill>
                            <a:srgbClr val="595959"/>
                          </a:solidFill>
                          <a:latin typeface="Goudy Old Style"/>
                        </a:rPr>
                        <a:t>Sants Train St.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10 km.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s-ES" sz="800" b="1" i="0" u="none" strike="noStrike">
                          <a:solidFill>
                            <a:srgbClr val="595959"/>
                          </a:solidFill>
                          <a:latin typeface="Goudy Old Style"/>
                        </a:rPr>
                        <a:t>Sagrada Familia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4.5 km.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48591">
                <a:tc vMerge="1">
                  <a:txBody>
                    <a:bodyPr/>
                    <a:lstStyle/>
                    <a:p>
                      <a:endParaRPr lang="es-ES"/>
                    </a:p>
                  </a:txBody>
                  <a:tcPr/>
                </a:tc>
                <a:tc>
                  <a:txBody>
                    <a:bodyPr/>
                    <a:lstStyle/>
                    <a:p>
                      <a:pPr algn="l" rtl="0" fontAlgn="ctr"/>
                      <a:r>
                        <a:rPr lang="es-ES" sz="800" b="1" i="0" u="none" strike="noStrike">
                          <a:solidFill>
                            <a:srgbClr val="595959"/>
                          </a:solidFill>
                          <a:latin typeface="Goudy Old Style"/>
                        </a:rPr>
                        <a:t>Port - Cruises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7 km.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s-ES" sz="800" b="1" i="0" u="none" strike="noStrike">
                          <a:solidFill>
                            <a:srgbClr val="595959"/>
                          </a:solidFill>
                          <a:latin typeface="Goudy Old Style"/>
                        </a:rPr>
                        <a:t>Parc Güell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7 km.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21" name="20 Tabla"/>
          <p:cNvGraphicFramePr>
            <a:graphicFrameLocks noGrp="1"/>
          </p:cNvGraphicFramePr>
          <p:nvPr>
            <p:extLst>
              <p:ext uri="{D42A27DB-BD31-4B8C-83A1-F6EECF244321}">
                <p14:modId xmlns:p14="http://schemas.microsoft.com/office/powerpoint/2010/main" val="4138784484"/>
              </p:ext>
            </p:extLst>
          </p:nvPr>
        </p:nvGraphicFramePr>
        <p:xfrm>
          <a:off x="107504" y="4509122"/>
          <a:ext cx="2255894" cy="1512166"/>
        </p:xfrm>
        <a:graphic>
          <a:graphicData uri="http://schemas.openxmlformats.org/drawingml/2006/table">
            <a:tbl>
              <a:tblPr/>
              <a:tblGrid>
                <a:gridCol w="569969"/>
                <a:gridCol w="569969"/>
                <a:gridCol w="254450"/>
                <a:gridCol w="69850"/>
                <a:gridCol w="610681"/>
                <a:gridCol w="180975"/>
              </a:tblGrid>
              <a:tr h="141190">
                <a:tc rowSpan="7">
                  <a:txBody>
                    <a:bodyPr/>
                    <a:lstStyle/>
                    <a:p>
                      <a:pPr algn="ctr" fontAlgn="ctr"/>
                      <a:r>
                        <a:rPr lang="es-ES" sz="600" b="1" i="0" u="none" strike="noStrike" dirty="0" smtClean="0">
                          <a:solidFill>
                            <a:srgbClr val="FFFFFF"/>
                          </a:solidFill>
                          <a:latin typeface="Helvetica"/>
                        </a:rPr>
                        <a:t>SERVICES</a:t>
                      </a:r>
                      <a:endParaRPr lang="es-ES" sz="600" b="1" i="0" u="none" strike="noStrike" dirty="0">
                        <a:solidFill>
                          <a:srgbClr val="FFFFFF"/>
                        </a:solidFill>
                        <a:latin typeface="Helvetica"/>
                      </a:endParaRPr>
                    </a:p>
                  </a:txBody>
                  <a:tcPr marL="9525" marR="9525" marT="9525" marB="0" anchor="ctr">
                    <a:lnL>
                      <a:noFill/>
                    </a:lnL>
                    <a:lnR w="12700" cap="flat" cmpd="sng" algn="ctr">
                      <a:solidFill>
                        <a:srgbClr val="FFFFFF"/>
                      </a:solidFill>
                      <a:prstDash val="solid"/>
                      <a:round/>
                      <a:headEnd type="none" w="med" len="med"/>
                      <a:tailEnd type="none" w="med" len="med"/>
                    </a:lnR>
                    <a:lnT>
                      <a:noFill/>
                    </a:lnT>
                    <a:lnB>
                      <a:noFill/>
                    </a:lnB>
                    <a:solidFill>
                      <a:srgbClr val="5A5A5A"/>
                    </a:solidFill>
                  </a:tcPr>
                </a:tc>
                <a:tc>
                  <a:txBody>
                    <a:bodyPr/>
                    <a:lstStyle/>
                    <a:p>
                      <a:pPr algn="l" rtl="0" fontAlgn="ctr"/>
                      <a:r>
                        <a:rPr lang="es-ES" sz="800" b="1" i="0" u="none" strike="noStrike" dirty="0" err="1">
                          <a:solidFill>
                            <a:srgbClr val="595959"/>
                          </a:solidFill>
                          <a:latin typeface="Goudy Old Style"/>
                        </a:rPr>
                        <a:t>Newspapers</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es-ES" sz="800" b="1" i="0" u="none" strike="noStrike">
                          <a:solidFill>
                            <a:srgbClr val="595959"/>
                          </a:solidFill>
                          <a:latin typeface="Goudy Old Style"/>
                        </a:rPr>
                        <a:t>Terrace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41190">
                <a:tc vMerge="1">
                  <a:txBody>
                    <a:bodyPr/>
                    <a:lstStyle/>
                    <a:p>
                      <a:endParaRPr lang="es-ES"/>
                    </a:p>
                  </a:txBody>
                  <a:tcPr/>
                </a:tc>
                <a:tc>
                  <a:txBody>
                    <a:bodyPr/>
                    <a:lstStyle/>
                    <a:p>
                      <a:pPr algn="l" rtl="0" fontAlgn="ctr"/>
                      <a:r>
                        <a:rPr lang="es-ES" sz="800" b="1" i="0" u="none" strike="noStrike">
                          <a:solidFill>
                            <a:srgbClr val="595959"/>
                          </a:solidFill>
                          <a:latin typeface="Goudy Old Style"/>
                        </a:rPr>
                        <a:t>TV area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es-ES" sz="800" b="1" i="0" u="none" strike="noStrike">
                          <a:solidFill>
                            <a:srgbClr val="595959"/>
                          </a:solidFill>
                          <a:latin typeface="Goudy Old Style"/>
                        </a:rPr>
                        <a:t>Laundry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72149">
                <a:tc vMerge="1">
                  <a:txBody>
                    <a:bodyPr/>
                    <a:lstStyle/>
                    <a:p>
                      <a:endParaRPr lang="es-ES"/>
                    </a:p>
                  </a:txBody>
                  <a:tcPr/>
                </a:tc>
                <a:tc>
                  <a:txBody>
                    <a:bodyPr/>
                    <a:lstStyle/>
                    <a:p>
                      <a:pPr algn="l" rtl="0" fontAlgn="ctr"/>
                      <a:r>
                        <a:rPr lang="es-ES" sz="800" b="1" i="0" u="none" strike="noStrike" dirty="0">
                          <a:solidFill>
                            <a:srgbClr val="595959"/>
                          </a:solidFill>
                          <a:latin typeface="Goudy Old Style"/>
                        </a:rPr>
                        <a:t>Free </a:t>
                      </a:r>
                      <a:r>
                        <a:rPr lang="es-ES" sz="800" b="1" i="0" u="none" strike="noStrike" dirty="0" err="1">
                          <a:solidFill>
                            <a:srgbClr val="595959"/>
                          </a:solidFill>
                          <a:latin typeface="Goudy Old Style"/>
                        </a:rPr>
                        <a:t>Wi</a:t>
                      </a:r>
                      <a:r>
                        <a:rPr lang="es-ES" sz="800" b="1" i="0" u="none" strike="noStrike" dirty="0">
                          <a:solidFill>
                            <a:srgbClr val="595959"/>
                          </a:solidFill>
                          <a:latin typeface="Goudy Old Style"/>
                        </a:rPr>
                        <a:t>-Fi </a:t>
                      </a:r>
                      <a:r>
                        <a:rPr lang="es-ES" sz="800" b="1" i="0" u="none" strike="noStrike" dirty="0" smtClean="0">
                          <a:solidFill>
                            <a:srgbClr val="595959"/>
                          </a:solidFill>
                          <a:latin typeface="Goudy Old Style"/>
                        </a:rPr>
                        <a:t>Access</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r" rtl="0" fontAlgn="ctr"/>
                      <a:r>
                        <a:rPr lang="es-ES" sz="800" b="1" i="0" u="none" strike="noStrike" dirty="0">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es-ES" sz="800" b="1" i="0" u="none" strike="noStrike" dirty="0">
                          <a:solidFill>
                            <a:srgbClr val="595959"/>
                          </a:solidFill>
                          <a:latin typeface="Goudy Old Style"/>
                        </a:rPr>
                        <a:t>Restaurant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72149">
                <a:tc vMerge="1">
                  <a:txBody>
                    <a:bodyPr/>
                    <a:lstStyle/>
                    <a:p>
                      <a:endParaRPr lang="es-ES"/>
                    </a:p>
                  </a:txBody>
                  <a:tcPr/>
                </a:tc>
                <a:tc>
                  <a:txBody>
                    <a:bodyPr/>
                    <a:lstStyle/>
                    <a:p>
                      <a:pPr algn="l" rtl="0" fontAlgn="ctr"/>
                      <a:r>
                        <a:rPr lang="es-ES" sz="800" b="1" i="0" u="none" strike="noStrike">
                          <a:solidFill>
                            <a:srgbClr val="595959"/>
                          </a:solidFill>
                          <a:latin typeface="Goudy Old Style"/>
                        </a:rPr>
                        <a:t>Bar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es-ES" sz="800" b="1" i="0" u="none" strike="noStrike" dirty="0">
                          <a:solidFill>
                            <a:srgbClr val="595959"/>
                          </a:solidFill>
                          <a:latin typeface="Goudy Old Style"/>
                        </a:rPr>
                        <a:t>Buffet </a:t>
                      </a:r>
                      <a:r>
                        <a:rPr lang="es-ES" sz="800" b="1" i="0" u="none" strike="noStrike" dirty="0" err="1">
                          <a:solidFill>
                            <a:srgbClr val="595959"/>
                          </a:solidFill>
                          <a:latin typeface="Goudy Old Style"/>
                        </a:rPr>
                        <a:t>Breakfast</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72149">
                <a:tc vMerge="1">
                  <a:txBody>
                    <a:bodyPr/>
                    <a:lstStyle/>
                    <a:p>
                      <a:endParaRPr lang="es-ES"/>
                    </a:p>
                  </a:txBody>
                  <a:tcPr/>
                </a:tc>
                <a:tc>
                  <a:txBody>
                    <a:bodyPr/>
                    <a:lstStyle/>
                    <a:p>
                      <a:pPr algn="l" rtl="0" fontAlgn="ctr"/>
                      <a:r>
                        <a:rPr lang="es-ES" sz="800" b="1" i="0" u="none" strike="noStrike" dirty="0">
                          <a:solidFill>
                            <a:srgbClr val="595959"/>
                          </a:solidFill>
                          <a:latin typeface="Goudy Old Style"/>
                        </a:rPr>
                        <a:t>Parking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es-ES" sz="800" b="1" i="0" u="none" strike="noStrike" dirty="0" err="1">
                          <a:solidFill>
                            <a:srgbClr val="595959"/>
                          </a:solidFill>
                          <a:latin typeface="Goudy Old Style"/>
                        </a:rPr>
                        <a:t>Room</a:t>
                      </a:r>
                      <a:r>
                        <a:rPr lang="es-ES" sz="800" b="1" i="0" u="none" strike="noStrike" dirty="0">
                          <a:solidFill>
                            <a:srgbClr val="595959"/>
                          </a:solidFill>
                          <a:latin typeface="Goudy Old Style"/>
                        </a:rPr>
                        <a:t> </a:t>
                      </a:r>
                      <a:r>
                        <a:rPr lang="es-ES" sz="800" b="1" i="0" u="none" strike="noStrike" dirty="0" err="1">
                          <a:solidFill>
                            <a:srgbClr val="595959"/>
                          </a:solidFill>
                          <a:latin typeface="Goudy Old Style"/>
                        </a:rPr>
                        <a:t>Service</a:t>
                      </a:r>
                      <a:r>
                        <a:rPr lang="es-ES" sz="800" b="1" i="0" u="none" strike="noStrike" dirty="0">
                          <a:solidFill>
                            <a:srgbClr val="595959"/>
                          </a:solidFill>
                          <a:latin typeface="Goudy Old Style"/>
                        </a:rPr>
                        <a:t> 24h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41190">
                <a:tc vMerge="1">
                  <a:txBody>
                    <a:bodyPr/>
                    <a:lstStyle/>
                    <a:p>
                      <a:endParaRPr lang="es-ES"/>
                    </a:p>
                  </a:txBody>
                  <a:tcPr/>
                </a:tc>
                <a:tc>
                  <a:txBody>
                    <a:bodyPr/>
                    <a:lstStyle/>
                    <a:p>
                      <a:pPr algn="l" rtl="0" fontAlgn="ctr"/>
                      <a:r>
                        <a:rPr lang="es-ES" sz="800" b="1" i="0" u="none" strike="noStrike">
                          <a:solidFill>
                            <a:srgbClr val="595959"/>
                          </a:solidFill>
                          <a:latin typeface="Goudy Old Style"/>
                        </a:rPr>
                        <a:t>AC Store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es-ES" sz="800" b="1" i="0" u="none" strike="noStrike" dirty="0">
                          <a:solidFill>
                            <a:srgbClr val="595959"/>
                          </a:solidFill>
                          <a:latin typeface="Goudy Old Style"/>
                        </a:rPr>
                        <a:t>Safety Boxes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272149">
                <a:tc vMerge="1">
                  <a:txBody>
                    <a:bodyPr/>
                    <a:lstStyle/>
                    <a:p>
                      <a:endParaRPr lang="es-ES"/>
                    </a:p>
                  </a:txBody>
                  <a:tcPr/>
                </a:tc>
                <a:tc>
                  <a:txBody>
                    <a:bodyPr/>
                    <a:lstStyle/>
                    <a:p>
                      <a:pPr algn="l" rtl="0" fontAlgn="ctr"/>
                      <a:r>
                        <a:rPr lang="es-ES" sz="800" b="1" i="0" u="none" strike="noStrike">
                          <a:solidFill>
                            <a:srgbClr val="595959"/>
                          </a:solidFill>
                          <a:latin typeface="Goudy Old Style"/>
                        </a:rPr>
                        <a:t>Outdoor pool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r" rtl="0" fontAlgn="ctr"/>
                      <a:r>
                        <a:rPr lang="es-ES" sz="800" b="1" i="0" u="none" strike="noStrike">
                          <a:solidFill>
                            <a:srgbClr val="595959"/>
                          </a:solidFill>
                          <a:latin typeface="Goudy Old Style"/>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es-ES" sz="800" b="1" i="0" u="none" strike="noStrike" dirty="0" err="1">
                          <a:solidFill>
                            <a:srgbClr val="595959"/>
                          </a:solidFill>
                          <a:latin typeface="Goudy Old Style"/>
                        </a:rPr>
                        <a:t>Concierge</a:t>
                      </a:r>
                      <a:endParaRPr lang="es-ES" sz="800" b="1" i="0" u="none" strike="noStrike" dirty="0">
                        <a:solidFill>
                          <a:srgbClr val="595959"/>
                        </a:solidFill>
                        <a:latin typeface="Goudy Old Style"/>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s-ES" sz="800" b="1" i="0" u="none" strike="noStrike" dirty="0">
                          <a:solidFill>
                            <a:srgbClr val="595959"/>
                          </a:solidFill>
                          <a:latin typeface="Goudy Old Style"/>
                        </a:rPr>
                        <a:t>Yes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3 Título"/>
          <p:cNvSpPr>
            <a:spLocks noGrp="1"/>
          </p:cNvSpPr>
          <p:nvPr>
            <p:ph type="title"/>
          </p:nvPr>
        </p:nvSpPr>
        <p:spPr>
          <a:xfrm>
            <a:off x="0" y="0"/>
            <a:ext cx="9144000" cy="620688"/>
          </a:xfrm>
          <a:solidFill>
            <a:schemeClr val="tx1">
              <a:lumMod val="65000"/>
              <a:lumOff val="35000"/>
            </a:schemeClr>
          </a:solidFill>
        </p:spPr>
        <p:txBody>
          <a:bodyPr>
            <a:noAutofit/>
          </a:bodyPr>
          <a:lstStyle/>
          <a:p>
            <a:r>
              <a:rPr lang="es-ES" sz="1800" dirty="0" smtClean="0">
                <a:solidFill>
                  <a:schemeClr val="bg1"/>
                </a:solidFill>
                <a:latin typeface="Helvetica" pitchFamily="34" charset="0"/>
                <a:cs typeface="Helvetica" pitchFamily="34" charset="0"/>
              </a:rPr>
              <a:t>AC HOTEL BARCELONA FÓRUM</a:t>
            </a:r>
            <a:br>
              <a:rPr lang="es-ES" sz="1800" dirty="0" smtClean="0">
                <a:solidFill>
                  <a:schemeClr val="bg1"/>
                </a:solidFill>
                <a:latin typeface="Helvetica" pitchFamily="34" charset="0"/>
                <a:cs typeface="Helvetica" pitchFamily="34" charset="0"/>
              </a:rPr>
            </a:br>
            <a:r>
              <a:rPr lang="es-ES" sz="1800" dirty="0" err="1" smtClean="0">
                <a:solidFill>
                  <a:schemeClr val="bg1"/>
                </a:solidFill>
                <a:latin typeface="Helvetica" pitchFamily="34" charset="0"/>
                <a:cs typeface="Helvetica" pitchFamily="34" charset="0"/>
              </a:rPr>
              <a:t>Convention</a:t>
            </a:r>
            <a:r>
              <a:rPr lang="es-ES" sz="1800" dirty="0" smtClean="0">
                <a:solidFill>
                  <a:schemeClr val="bg1"/>
                </a:solidFill>
                <a:latin typeface="Helvetica" pitchFamily="34" charset="0"/>
                <a:cs typeface="Helvetica" pitchFamily="34" charset="0"/>
              </a:rPr>
              <a:t> &amp; </a:t>
            </a:r>
            <a:r>
              <a:rPr lang="es-ES" sz="1800" dirty="0" err="1" smtClean="0">
                <a:solidFill>
                  <a:schemeClr val="bg1"/>
                </a:solidFill>
                <a:latin typeface="Helvetica" pitchFamily="34" charset="0"/>
                <a:cs typeface="Helvetica" pitchFamily="34" charset="0"/>
              </a:rPr>
              <a:t>Events</a:t>
            </a:r>
            <a:endParaRPr lang="es-ES" sz="1800" dirty="0">
              <a:solidFill>
                <a:schemeClr val="bg1"/>
              </a:solidFill>
              <a:latin typeface="Helvetica" pitchFamily="34" charset="0"/>
              <a:cs typeface="Helvetica" pitchFamily="34" charset="0"/>
            </a:endParaRPr>
          </a:p>
        </p:txBody>
      </p:sp>
      <p:pic>
        <p:nvPicPr>
          <p:cNvPr id="17" name="Picture 3" descr="achotel_logo_color_vaf-01"/>
          <p:cNvPicPr>
            <a:picLocks noChangeAspect="1" noChangeArrowheads="1"/>
          </p:cNvPicPr>
          <p:nvPr/>
        </p:nvPicPr>
        <p:blipFill>
          <a:blip r:embed="rId2" cstate="print">
            <a:extLst>
              <a:ext uri="{28A0092B-C50C-407E-A947-70E740481C1C}">
                <a14:useLocalDpi xmlns:a14="http://schemas.microsoft.com/office/drawing/2010/main" val="0"/>
              </a:ext>
            </a:extLst>
          </a:blip>
          <a:srcRect l="36000" t="35249" r="32750" b="35251"/>
          <a:stretch>
            <a:fillRect/>
          </a:stretch>
        </p:blipFill>
        <p:spPr bwMode="auto">
          <a:xfrm>
            <a:off x="35495" y="0"/>
            <a:ext cx="656345"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20 CuadroTexto"/>
          <p:cNvSpPr txBox="1"/>
          <p:nvPr/>
        </p:nvSpPr>
        <p:spPr>
          <a:xfrm>
            <a:off x="251520" y="5457418"/>
            <a:ext cx="8496944" cy="707886"/>
          </a:xfrm>
          <a:prstGeom prst="rect">
            <a:avLst/>
          </a:prstGeom>
          <a:noFill/>
        </p:spPr>
        <p:txBody>
          <a:bodyPr wrap="square" rtlCol="0">
            <a:spAutoFit/>
          </a:bodyPr>
          <a:lstStyle/>
          <a:p>
            <a:r>
              <a:rPr lang="es-ES" sz="1000" dirty="0" smtClean="0">
                <a:solidFill>
                  <a:schemeClr val="tx1">
                    <a:lumMod val="65000"/>
                    <a:lumOff val="35000"/>
                  </a:schemeClr>
                </a:solidFill>
                <a:latin typeface="Goudy Old Style" pitchFamily="18" charset="0"/>
              </a:rPr>
              <a:t>RESTAURANT 	4th </a:t>
            </a:r>
            <a:r>
              <a:rPr lang="es-ES" sz="1000" dirty="0" err="1" smtClean="0">
                <a:solidFill>
                  <a:schemeClr val="tx1">
                    <a:lumMod val="65000"/>
                    <a:lumOff val="35000"/>
                  </a:schemeClr>
                </a:solidFill>
                <a:latin typeface="Goudy Old Style" pitchFamily="18" charset="0"/>
              </a:rPr>
              <a:t>Floor</a:t>
            </a:r>
            <a:r>
              <a:rPr lang="es-ES" sz="1000" dirty="0" smtClean="0">
                <a:solidFill>
                  <a:schemeClr val="tx1">
                    <a:lumMod val="65000"/>
                    <a:lumOff val="35000"/>
                  </a:schemeClr>
                </a:solidFill>
                <a:latin typeface="Goudy Old Style" pitchFamily="18" charset="0"/>
              </a:rPr>
              <a:t>	</a:t>
            </a:r>
            <a:r>
              <a:rPr lang="en-US" sz="900" dirty="0" smtClean="0">
                <a:solidFill>
                  <a:schemeClr val="tx1">
                    <a:lumMod val="65000"/>
                    <a:lumOff val="35000"/>
                  </a:schemeClr>
                </a:solidFill>
                <a:latin typeface="Goudy Old Style" pitchFamily="18" charset="0"/>
              </a:rPr>
              <a:t>The "DIA and NIT" Restaurant offers a varied and affordable menu , based on healthy cuisine . Made up delicious salads , original pastas, 			risottos , vegetables, meats and fish . Your offer is made following the traditional Mediterranean diet</a:t>
            </a:r>
            <a:r>
              <a:rPr lang="en-US" sz="1000" dirty="0" smtClean="0"/>
              <a:t>.</a:t>
            </a:r>
            <a:endParaRPr lang="es-ES" sz="1000" dirty="0" smtClean="0">
              <a:solidFill>
                <a:schemeClr val="tx1">
                  <a:lumMod val="65000"/>
                  <a:lumOff val="35000"/>
                </a:schemeClr>
              </a:solidFill>
              <a:latin typeface="Goudy Old Style" pitchFamily="18" charset="0"/>
            </a:endParaRPr>
          </a:p>
          <a:p>
            <a:r>
              <a:rPr lang="es-ES" sz="1000" dirty="0" smtClean="0">
                <a:solidFill>
                  <a:schemeClr val="tx1">
                    <a:lumMod val="65000"/>
                    <a:lumOff val="35000"/>
                  </a:schemeClr>
                </a:solidFill>
                <a:latin typeface="Goudy Old Style" pitchFamily="18" charset="0"/>
              </a:rPr>
              <a:t>NATURA  LOUNGE  13th </a:t>
            </a:r>
            <a:r>
              <a:rPr lang="es-ES" sz="1000" dirty="0" err="1" smtClean="0">
                <a:solidFill>
                  <a:schemeClr val="tx1">
                    <a:lumMod val="65000"/>
                    <a:lumOff val="35000"/>
                  </a:schemeClr>
                </a:solidFill>
                <a:latin typeface="Goudy Old Style" pitchFamily="18" charset="0"/>
              </a:rPr>
              <a:t>Floor</a:t>
            </a:r>
            <a:r>
              <a:rPr lang="es-ES" sz="1000" dirty="0" smtClean="0">
                <a:solidFill>
                  <a:schemeClr val="tx1">
                    <a:lumMod val="65000"/>
                    <a:lumOff val="35000"/>
                  </a:schemeClr>
                </a:solidFill>
                <a:latin typeface="Goudy Old Style" pitchFamily="18" charset="0"/>
              </a:rPr>
              <a:t>	</a:t>
            </a:r>
            <a:r>
              <a:rPr lang="en-US" sz="1000" dirty="0">
                <a:solidFill>
                  <a:schemeClr val="tx1">
                    <a:lumMod val="65000"/>
                    <a:lumOff val="35000"/>
                  </a:schemeClr>
                </a:solidFill>
                <a:latin typeface="Goudy Old Style" pitchFamily="18" charset="0"/>
              </a:rPr>
              <a:t>The Suite Bar serves up suggestive recipes of our Mediterranean cuisine. Keep up with our weekly gastronomic offering or </a:t>
            </a:r>
            <a:r>
              <a:rPr lang="en-US" sz="1000" dirty="0" smtClean="0">
                <a:solidFill>
                  <a:schemeClr val="tx1">
                    <a:lumMod val="65000"/>
                    <a:lumOff val="35000"/>
                  </a:schemeClr>
                </a:solidFill>
                <a:latin typeface="Goudy Old Style" pitchFamily="18" charset="0"/>
              </a:rPr>
              <a:t>taste</a:t>
            </a:r>
            <a:br>
              <a:rPr lang="en-US" sz="1000" dirty="0" smtClean="0">
                <a:solidFill>
                  <a:schemeClr val="tx1">
                    <a:lumMod val="65000"/>
                    <a:lumOff val="35000"/>
                  </a:schemeClr>
                </a:solidFill>
                <a:latin typeface="Goudy Old Style" pitchFamily="18" charset="0"/>
              </a:rPr>
            </a:br>
            <a:r>
              <a:rPr lang="en-US" sz="1000" dirty="0" smtClean="0">
                <a:solidFill>
                  <a:schemeClr val="tx1">
                    <a:lumMod val="65000"/>
                    <a:lumOff val="35000"/>
                  </a:schemeClr>
                </a:solidFill>
                <a:latin typeface="Goudy Old Style" pitchFamily="18" charset="0"/>
              </a:rPr>
              <a:t>                                                          the </a:t>
            </a:r>
            <a:r>
              <a:rPr lang="en-US" sz="1000" dirty="0">
                <a:solidFill>
                  <a:schemeClr val="tx1">
                    <a:lumMod val="65000"/>
                    <a:lumOff val="35000"/>
                  </a:schemeClr>
                </a:solidFill>
                <a:latin typeface="Goudy Old Style" pitchFamily="18" charset="0"/>
              </a:rPr>
              <a:t>famous Mediterranean Bluefin tuna . It is the perfect corner to spend a nice time and also for sport fans and spectators</a:t>
            </a:r>
            <a:endParaRPr lang="es-ES" sz="1000" dirty="0">
              <a:solidFill>
                <a:schemeClr val="tx1">
                  <a:lumMod val="65000"/>
                  <a:lumOff val="35000"/>
                </a:schemeClr>
              </a:solidFill>
              <a:latin typeface="Goudy Old Style" pitchFamily="18" charset="0"/>
            </a:endParaRPr>
          </a:p>
        </p:txBody>
      </p:sp>
      <p:sp>
        <p:nvSpPr>
          <p:cNvPr id="2050" name="AutoShape 2" descr="Resultado de imagen de restaurante dia &amp; Ni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052" name="AutoShape 4" descr="Resultado de imagen de restaurante dia &amp; Ni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3" name="3 Título"/>
          <p:cNvSpPr txBox="1">
            <a:spLocks/>
          </p:cNvSpPr>
          <p:nvPr/>
        </p:nvSpPr>
        <p:spPr>
          <a:xfrm>
            <a:off x="0" y="6237312"/>
            <a:ext cx="9144000" cy="620688"/>
          </a:xfrm>
          <a:prstGeom prst="rect">
            <a:avLst/>
          </a:prstGeom>
          <a:solidFill>
            <a:schemeClr val="tx1">
              <a:lumMod val="65000"/>
              <a:lumOff val="35000"/>
            </a:schemeClr>
          </a:solidFill>
        </p:spPr>
        <p:txBody>
          <a:bodyPr vert="horz" lIns="91429" tIns="45715" rIns="91429" bIns="45715" rtlCol="0" anchor="ctr">
            <a:noAutofit/>
          </a:bodyPr>
          <a:lstStyle/>
          <a:p>
            <a:pPr marL="0" marR="0" lvl="0" indent="0" algn="ctr" defTabSz="914290" rtl="0" eaLnBrk="1" fontAlgn="auto" latinLnBrk="0" hangingPunct="1">
              <a:lnSpc>
                <a:spcPct val="100000"/>
              </a:lnSpc>
              <a:spcBef>
                <a:spcPct val="0"/>
              </a:spcBef>
              <a:spcAft>
                <a:spcPts val="0"/>
              </a:spcAft>
              <a:buClrTx/>
              <a:buSzTx/>
              <a:buFontTx/>
              <a:buNone/>
              <a:tabLst/>
              <a:defRPr/>
            </a:pPr>
            <a:r>
              <a:rPr lang="es-ES" sz="800" b="1" dirty="0" smtClean="0">
                <a:solidFill>
                  <a:schemeClr val="bg1"/>
                </a:solidFill>
                <a:latin typeface="Helvetica" pitchFamily="34" charset="0"/>
                <a:ea typeface="+mj-ea"/>
                <a:cs typeface="Helvetica" pitchFamily="34" charset="0"/>
              </a:rPr>
              <a:t>AC Hotel Barcelona Fórum</a:t>
            </a:r>
          </a:p>
          <a:p>
            <a:pPr marL="0" marR="0" lvl="0" indent="0" algn="ctr" defTabSz="914290" rtl="0" eaLnBrk="1" fontAlgn="auto" latinLnBrk="0" hangingPunct="1">
              <a:lnSpc>
                <a:spcPct val="100000"/>
              </a:lnSpc>
              <a:spcBef>
                <a:spcPct val="0"/>
              </a:spcBef>
              <a:spcAft>
                <a:spcPts val="0"/>
              </a:spcAft>
              <a:buClrTx/>
              <a:buSzTx/>
              <a:buFontTx/>
              <a:buNone/>
              <a:tabLst/>
              <a:defRPr/>
            </a:pPr>
            <a:r>
              <a:rPr kumimoji="0" lang="es-ES" sz="800" b="1" i="0" u="none" strike="noStrike" kern="1200" cap="none" spc="0" normalizeH="0" baseline="0" noProof="0" dirty="0" smtClean="0">
                <a:ln>
                  <a:noFill/>
                </a:ln>
                <a:solidFill>
                  <a:schemeClr val="bg1"/>
                </a:solidFill>
                <a:effectLst/>
                <a:uLnTx/>
                <a:uFillTx/>
                <a:latin typeface="Helvetica" pitchFamily="34" charset="0"/>
                <a:ea typeface="+mj-ea"/>
                <a:cs typeface="Helvetica" pitchFamily="34" charset="0"/>
              </a:rPr>
              <a:t>Paseo</a:t>
            </a:r>
            <a:r>
              <a:rPr kumimoji="0" lang="es-ES" sz="800" b="1" i="0" u="none" strike="noStrike" kern="1200" cap="none" spc="0" normalizeH="0" noProof="0" dirty="0" smtClean="0">
                <a:ln>
                  <a:noFill/>
                </a:ln>
                <a:solidFill>
                  <a:schemeClr val="bg1"/>
                </a:solidFill>
                <a:effectLst/>
                <a:uLnTx/>
                <a:uFillTx/>
                <a:latin typeface="Helvetica" pitchFamily="34" charset="0"/>
                <a:ea typeface="+mj-ea"/>
                <a:cs typeface="Helvetica" pitchFamily="34" charset="0"/>
              </a:rPr>
              <a:t> </a:t>
            </a:r>
            <a:r>
              <a:rPr kumimoji="0" lang="es-ES" sz="800" b="1" i="0" u="none" strike="noStrike" kern="1200" cap="none" spc="0" normalizeH="0" noProof="0" dirty="0" err="1" smtClean="0">
                <a:ln>
                  <a:noFill/>
                </a:ln>
                <a:solidFill>
                  <a:schemeClr val="bg1"/>
                </a:solidFill>
                <a:effectLst/>
                <a:uLnTx/>
                <a:uFillTx/>
                <a:latin typeface="Helvetica" pitchFamily="34" charset="0"/>
                <a:ea typeface="+mj-ea"/>
                <a:cs typeface="Helvetica" pitchFamily="34" charset="0"/>
              </a:rPr>
              <a:t>Taulat</a:t>
            </a:r>
            <a:r>
              <a:rPr kumimoji="0" lang="es-ES" sz="800" b="1" i="0" u="none" strike="noStrike" kern="1200" cap="none" spc="0" normalizeH="0" noProof="0" dirty="0" smtClean="0">
                <a:ln>
                  <a:noFill/>
                </a:ln>
                <a:solidFill>
                  <a:schemeClr val="bg1"/>
                </a:solidFill>
                <a:effectLst/>
                <a:uLnTx/>
                <a:uFillTx/>
                <a:latin typeface="Helvetica" pitchFamily="34" charset="0"/>
                <a:ea typeface="+mj-ea"/>
                <a:cs typeface="Helvetica" pitchFamily="34" charset="0"/>
              </a:rPr>
              <a:t>, 278 – 08019  Barcelona</a:t>
            </a:r>
          </a:p>
          <a:p>
            <a:pPr lvl="0" algn="ctr">
              <a:spcBef>
                <a:spcPct val="0"/>
              </a:spcBef>
            </a:pPr>
            <a:r>
              <a:rPr lang="es-ES" sz="800" b="1" baseline="0" dirty="0" err="1" smtClean="0">
                <a:solidFill>
                  <a:schemeClr val="bg1"/>
                </a:solidFill>
                <a:latin typeface="Helvetica" pitchFamily="34" charset="0"/>
                <a:ea typeface="+mj-ea"/>
                <a:cs typeface="Helvetica" pitchFamily="34" charset="0"/>
              </a:rPr>
              <a:t>Tlf.</a:t>
            </a:r>
            <a:r>
              <a:rPr lang="es-ES" sz="800" b="1" baseline="0" dirty="0" smtClean="0">
                <a:solidFill>
                  <a:schemeClr val="bg1"/>
                </a:solidFill>
                <a:latin typeface="Helvetica" pitchFamily="34" charset="0"/>
                <a:ea typeface="+mj-ea"/>
                <a:cs typeface="Helvetica" pitchFamily="34" charset="0"/>
              </a:rPr>
              <a:t>: +34 934 898 200   Fax: </a:t>
            </a:r>
            <a:r>
              <a:rPr lang="es-ES" sz="800" b="1" dirty="0" smtClean="0">
                <a:solidFill>
                  <a:schemeClr val="bg1"/>
                </a:solidFill>
                <a:latin typeface="Helvetica" pitchFamily="34" charset="0"/>
                <a:cs typeface="Helvetica" pitchFamily="34" charset="0"/>
              </a:rPr>
              <a:t>+34 934 898 201</a:t>
            </a:r>
          </a:p>
          <a:p>
            <a:pPr lvl="0" algn="ctr">
              <a:spcBef>
                <a:spcPct val="0"/>
              </a:spcBef>
            </a:pPr>
            <a:r>
              <a:rPr lang="es-ES" sz="800" b="1" dirty="0" smtClean="0">
                <a:solidFill>
                  <a:schemeClr val="bg1"/>
                </a:solidFill>
                <a:latin typeface="Helvetica" pitchFamily="34" charset="0"/>
                <a:ea typeface="+mj-ea"/>
                <a:cs typeface="Helvetica" pitchFamily="34" charset="0"/>
              </a:rPr>
              <a:t>hotelacbarcelona.com  - acbarcelona@ac-hotels.com</a:t>
            </a:r>
            <a:endParaRPr kumimoji="0" lang="es-ES" sz="800" b="1" i="0" u="none" strike="noStrike" kern="1200" cap="none" spc="0" normalizeH="0" baseline="0" noProof="0" dirty="0">
              <a:ln>
                <a:noFill/>
              </a:ln>
              <a:solidFill>
                <a:schemeClr val="bg1"/>
              </a:solidFill>
              <a:effectLst/>
              <a:uLnTx/>
              <a:uFillTx/>
              <a:latin typeface="Helvetica" pitchFamily="34" charset="0"/>
              <a:ea typeface="+mj-ea"/>
              <a:cs typeface="Helvetica" pitchFamily="34" charset="0"/>
            </a:endParaRPr>
          </a:p>
        </p:txBody>
      </p:sp>
      <p:sp>
        <p:nvSpPr>
          <p:cNvPr id="2054" name="AutoShape 6" descr="Resultado de imagen de restaurante dia &amp; Ni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3" name="2 Rectángulo"/>
          <p:cNvSpPr/>
          <p:nvPr/>
        </p:nvSpPr>
        <p:spPr>
          <a:xfrm>
            <a:off x="251520" y="3683998"/>
            <a:ext cx="8892480" cy="253916"/>
          </a:xfrm>
          <a:prstGeom prst="rect">
            <a:avLst/>
          </a:prstGeom>
        </p:spPr>
        <p:txBody>
          <a:bodyPr wrap="square">
            <a:spAutoFit/>
          </a:bodyPr>
          <a:lstStyle/>
          <a:p>
            <a:r>
              <a:rPr lang="en-US" sz="1000" i="1" dirty="0"/>
              <a:t>Meeting rooms equipment ( on request) : Flipchart, A.V. </a:t>
            </a:r>
            <a:r>
              <a:rPr lang="en-US" sz="1000" i="1" dirty="0" err="1"/>
              <a:t>equipments</a:t>
            </a:r>
            <a:r>
              <a:rPr lang="en-US" sz="1000" i="1" dirty="0"/>
              <a:t> , sound system , laptop computers , wireless internet access , DSL lines , streaming records .</a:t>
            </a:r>
            <a:endParaRPr lang="es-ES" sz="1000" i="1" dirty="0"/>
          </a:p>
        </p:txBody>
      </p:sp>
      <p:pic>
        <p:nvPicPr>
          <p:cNvPr id="18" name="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5495" y="3987231"/>
            <a:ext cx="2937197" cy="1385985"/>
          </a:xfrm>
          <a:prstGeom prst="rect">
            <a:avLst/>
          </a:prstGeom>
        </p:spPr>
      </p:pic>
      <p:pic>
        <p:nvPicPr>
          <p:cNvPr id="19" name="7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8719" y="3987230"/>
            <a:ext cx="2522545" cy="1392571"/>
          </a:xfrm>
          <a:prstGeom prst="rect">
            <a:avLst/>
          </a:prstGeom>
        </p:spPr>
      </p:pic>
      <p:pic>
        <p:nvPicPr>
          <p:cNvPr id="26" name="8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2160" y="3987231"/>
            <a:ext cx="3131840" cy="1385985"/>
          </a:xfrm>
          <a:prstGeom prst="rect">
            <a:avLst/>
          </a:prstGeom>
        </p:spPr>
      </p:pic>
      <p:graphicFrame>
        <p:nvGraphicFramePr>
          <p:cNvPr id="4" name="3 Tabla"/>
          <p:cNvGraphicFramePr>
            <a:graphicFrameLocks noGrp="1"/>
          </p:cNvGraphicFramePr>
          <p:nvPr>
            <p:extLst>
              <p:ext uri="{D42A27DB-BD31-4B8C-83A1-F6EECF244321}">
                <p14:modId xmlns:p14="http://schemas.microsoft.com/office/powerpoint/2010/main" val="3549933040"/>
              </p:ext>
            </p:extLst>
          </p:nvPr>
        </p:nvGraphicFramePr>
        <p:xfrm>
          <a:off x="35496" y="701469"/>
          <a:ext cx="9108510" cy="2943555"/>
        </p:xfrm>
        <a:graphic>
          <a:graphicData uri="http://schemas.openxmlformats.org/drawingml/2006/table">
            <a:tbl>
              <a:tblPr>
                <a:tableStyleId>{5C22544A-7EE6-4342-B048-85BDC9FD1C3A}</a:tableStyleId>
              </a:tblPr>
              <a:tblGrid>
                <a:gridCol w="607234"/>
                <a:gridCol w="607234"/>
                <a:gridCol w="607234"/>
                <a:gridCol w="607234"/>
                <a:gridCol w="607234"/>
                <a:gridCol w="607234"/>
                <a:gridCol w="607234"/>
                <a:gridCol w="607234"/>
                <a:gridCol w="607234"/>
                <a:gridCol w="607234"/>
                <a:gridCol w="607234"/>
                <a:gridCol w="607234"/>
                <a:gridCol w="607234"/>
                <a:gridCol w="607234"/>
                <a:gridCol w="607234"/>
              </a:tblGrid>
              <a:tr h="212210">
                <a:tc>
                  <a:txBody>
                    <a:bodyPr/>
                    <a:lstStyle/>
                    <a:p>
                      <a:pPr algn="ctr" rtl="0" fontAlgn="ctr"/>
                      <a:r>
                        <a:rPr lang="es-ES" sz="600" u="none" strike="noStrike" dirty="0">
                          <a:effectLst/>
                        </a:rPr>
                        <a:t>Meeting </a:t>
                      </a:r>
                      <a:r>
                        <a:rPr lang="es-ES" sz="600" u="none" strike="noStrike" dirty="0" err="1">
                          <a:effectLst/>
                        </a:rPr>
                        <a:t>Room</a:t>
                      </a:r>
                      <a:endParaRPr lang="es-ES" sz="600" b="0" i="0" u="none" strike="noStrike" dirty="0">
                        <a:solidFill>
                          <a:srgbClr val="404040"/>
                        </a:solidFill>
                        <a:effectLst/>
                        <a:latin typeface="Calibri"/>
                      </a:endParaRPr>
                    </a:p>
                  </a:txBody>
                  <a:tcPr marL="7348" marR="7348" marT="7348" marB="0" anchor="ctr"/>
                </a:tc>
                <a:tc>
                  <a:txBody>
                    <a:bodyPr/>
                    <a:lstStyle/>
                    <a:p>
                      <a:pPr algn="ctr" rtl="0" fontAlgn="ctr"/>
                      <a:r>
                        <a:rPr lang="es-ES" sz="600" u="none" strike="noStrike">
                          <a:effectLst/>
                        </a:rPr>
                        <a:t>Floor</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Natural Light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L x A</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Area (m2)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Area (sq ft)</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Heigh (m2)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Heigh (ft)</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School room</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Conference</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U Shape</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Banquet</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Cocktail</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Theatre</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Crescent Round</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Barcelona</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1st</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24,9 x 10,1</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3,10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S. Familia</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18,7 x 32,8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498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1.627,30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3,90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12,80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314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115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400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600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560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294</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Sants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3rd</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No</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13,3 x 6,8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301,84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11,48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60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126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56</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Eixample</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3rd</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No</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13,5 x 6,8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301,84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11,48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60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126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56</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Gràcia</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3rd</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No</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13,5 x 6,8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305,12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11,48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60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126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56</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Pref. Vert</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3rd</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16,6 x 12,5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260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869,20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10,83</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180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Pref. Blau</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3rd</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19 x 14,5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277</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869,20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3,70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10,83</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180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Born</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3rd</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No</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6,6 x 5,9</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127,95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2,80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9,19</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21</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Montjuic</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3rd</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No</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13,3 x 6,7</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86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295,28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2,80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9,19</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84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70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122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49</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800" u="none" strike="noStrike" dirty="0">
                          <a:solidFill>
                            <a:schemeClr val="tx1"/>
                          </a:solidFill>
                          <a:effectLst/>
                        </a:rPr>
                        <a:t>22@</a:t>
                      </a:r>
                      <a:endParaRPr lang="es-ES" sz="800" b="0" i="0" u="none" strike="noStrike" dirty="0">
                        <a:solidFill>
                          <a:schemeClr val="tx1"/>
                        </a:solidFill>
                        <a:effectLst/>
                        <a:latin typeface="Calibri"/>
                      </a:endParaRPr>
                    </a:p>
                  </a:txBody>
                  <a:tcPr marL="7348" marR="7348" marT="7348" marB="0" anchor="ctr"/>
                </a:tc>
                <a:tc>
                  <a:txBody>
                    <a:bodyPr/>
                    <a:lstStyle/>
                    <a:p>
                      <a:pPr algn="ctr" rtl="0" fontAlgn="ctr"/>
                      <a:r>
                        <a:rPr lang="es-ES" sz="600" u="none" strike="noStrike">
                          <a:effectLst/>
                        </a:rPr>
                        <a:t>3rd</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dirty="0">
                          <a:effectLst/>
                        </a:rPr>
                        <a:t>Yes</a:t>
                      </a:r>
                      <a:endParaRPr lang="es-ES" sz="600" b="0" i="0" u="none" strike="noStrike" dirty="0">
                        <a:solidFill>
                          <a:srgbClr val="404040"/>
                        </a:solidFill>
                        <a:effectLst/>
                        <a:latin typeface="Calibri"/>
                      </a:endParaRPr>
                    </a:p>
                  </a:txBody>
                  <a:tcPr marL="7348" marR="7348" marT="7348" marB="0" anchor="ctr"/>
                </a:tc>
                <a:tc>
                  <a:txBody>
                    <a:bodyPr/>
                    <a:lstStyle/>
                    <a:p>
                      <a:pPr algn="ctr" rtl="0" fontAlgn="ctr"/>
                      <a:r>
                        <a:rPr lang="es-ES" sz="600" u="none" strike="noStrike">
                          <a:effectLst/>
                        </a:rPr>
                        <a:t>18,5 x 9,4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176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574,15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10,83</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159</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dirty="0">
                          <a:effectLst/>
                        </a:rPr>
                        <a:t>60</a:t>
                      </a:r>
                      <a:endParaRPr lang="es-ES" sz="600" b="0" i="0" u="none" strike="noStrike" dirty="0">
                        <a:solidFill>
                          <a:srgbClr val="404040"/>
                        </a:solidFill>
                        <a:effectLst/>
                        <a:latin typeface="Calibri"/>
                      </a:endParaRPr>
                    </a:p>
                  </a:txBody>
                  <a:tcPr marL="7348" marR="7348" marT="7348" marB="0" anchor="ctr"/>
                </a:tc>
                <a:tc>
                  <a:txBody>
                    <a:bodyPr/>
                    <a:lstStyle/>
                    <a:p>
                      <a:pPr algn="ctr" rtl="0" fontAlgn="ctr"/>
                      <a:r>
                        <a:rPr lang="es-ES" sz="600" u="none" strike="noStrike">
                          <a:effectLst/>
                        </a:rPr>
                        <a:t>51</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dirty="0">
                          <a:effectLst/>
                        </a:rPr>
                        <a:t>105</a:t>
                      </a:r>
                      <a:endParaRPr lang="es-ES" sz="600" b="0" i="0" u="none" strike="noStrike" dirty="0">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Lesseps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7,4 x 3,5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85,30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8,20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Putxet</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7,4 x 3,5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85,30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8,20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dirty="0" err="1">
                          <a:effectLst/>
                        </a:rPr>
                        <a:t>Sant</a:t>
                      </a:r>
                      <a:r>
                        <a:rPr lang="es-ES" sz="600" u="none" strike="noStrike" dirty="0">
                          <a:effectLst/>
                        </a:rPr>
                        <a:t> </a:t>
                      </a:r>
                      <a:r>
                        <a:rPr lang="es-ES" sz="600" u="none" strike="noStrike" dirty="0" err="1">
                          <a:effectLst/>
                        </a:rPr>
                        <a:t>Gervasi</a:t>
                      </a:r>
                      <a:endParaRPr lang="es-ES" sz="600" b="0" i="0" u="none" strike="noStrike" dirty="0">
                        <a:solidFill>
                          <a:srgbClr val="404040"/>
                        </a:solidFill>
                        <a:effectLst/>
                        <a:latin typeface="Calibri"/>
                      </a:endParaRPr>
                    </a:p>
                  </a:txBody>
                  <a:tcPr marL="7348" marR="7348" marT="7348" marB="0" anchor="ctr"/>
                </a:tc>
                <a:tc>
                  <a:txBody>
                    <a:bodyPr/>
                    <a:lstStyle/>
                    <a:p>
                      <a:pPr algn="ctr" rtl="0" fontAlgn="ctr"/>
                      <a:r>
                        <a:rPr lang="es-ES" sz="600" u="none" strike="noStrike">
                          <a:effectLst/>
                        </a:rPr>
                        <a:t>14th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7.0 x 6,6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157,48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2,90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9,51</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21</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21</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Tres Torres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7,0 x 6,6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150,92</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9,84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21</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21</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Tibidabo</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15,3 x 8,5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285,43</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9,84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60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Vallvidrera</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7,3 x 6,1</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46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147,64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9,84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21</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35</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21</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Bonanova</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7,1 x 6,7</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33</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108,27</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9,84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16</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Pedralbes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7,3 x 4,7</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33</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114,83</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2,90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9,51</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10</a:t>
                      </a:r>
                      <a:endParaRPr lang="es-ES" sz="600" b="0" i="0" u="none" strike="noStrike">
                        <a:solidFill>
                          <a:srgbClr val="404040"/>
                        </a:solidFill>
                        <a:effectLst/>
                        <a:latin typeface="Calibri"/>
                      </a:endParaRPr>
                    </a:p>
                  </a:txBody>
                  <a:tcPr marL="7348" marR="7348" marT="7348" marB="0" anchor="ctr"/>
                </a:tc>
              </a:tr>
              <a:tr h="143755">
                <a:tc>
                  <a:txBody>
                    <a:bodyPr/>
                    <a:lstStyle/>
                    <a:p>
                      <a:pPr algn="ctr" rtl="0" fontAlgn="ctr"/>
                      <a:r>
                        <a:rPr lang="es-ES" sz="600" u="none" strike="noStrike">
                          <a:effectLst/>
                        </a:rPr>
                        <a:t>Sarrià</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14th</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Yes</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7,0 x 5,4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38</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124,67</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2,50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8,20</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14</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a:effectLst/>
                        </a:rPr>
                        <a:t> </a:t>
                      </a:r>
                      <a:endParaRPr lang="es-ES" sz="600" b="0" i="0" u="none" strike="noStrike">
                        <a:solidFill>
                          <a:srgbClr val="404040"/>
                        </a:solidFill>
                        <a:effectLst/>
                        <a:latin typeface="Calibri"/>
                      </a:endParaRPr>
                    </a:p>
                  </a:txBody>
                  <a:tcPr marL="7348" marR="7348" marT="7348" marB="0" anchor="ctr"/>
                </a:tc>
                <a:tc>
                  <a:txBody>
                    <a:bodyPr/>
                    <a:lstStyle/>
                    <a:p>
                      <a:pPr algn="ctr" rtl="0" fontAlgn="ctr"/>
                      <a:r>
                        <a:rPr lang="es-ES" sz="600" u="none" strike="noStrike" dirty="0">
                          <a:effectLst/>
                        </a:rPr>
                        <a:t> </a:t>
                      </a:r>
                      <a:endParaRPr lang="es-ES" sz="600" b="0" i="0" u="none" strike="noStrike" dirty="0">
                        <a:solidFill>
                          <a:srgbClr val="404040"/>
                        </a:solidFill>
                        <a:effectLst/>
                        <a:latin typeface="Calibri"/>
                      </a:endParaRPr>
                    </a:p>
                  </a:txBody>
                  <a:tcPr marL="7348" marR="7348" marT="7348" marB="0" anchor="ctr"/>
                </a:tc>
              </a:tr>
            </a:tbl>
          </a:graphicData>
        </a:graphic>
      </p:graphicFrame>
    </p:spTree>
    <p:extLst>
      <p:ext uri="{BB962C8B-B14F-4D97-AF65-F5344CB8AC3E}">
        <p14:creationId xmlns:p14="http://schemas.microsoft.com/office/powerpoint/2010/main" val="1236356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TotalTime>
  <Words>801</Words>
  <Application>Microsoft Office PowerPoint</Application>
  <PresentationFormat>Presentación en pantalla (4:3)</PresentationFormat>
  <Paragraphs>453</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AC HOTEL BARCELONA FÓRUM</vt:lpstr>
      <vt:lpstr>AC HOTEL BARCELONA FÓRUM Convention &amp; Events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Hotel AC Barcelona Forum - Grupos</dc:creator>
  <cp:lastModifiedBy>Hotel Ac Barcelona Forum - Dgroup</cp:lastModifiedBy>
  <cp:revision>73</cp:revision>
  <cp:lastPrinted>2016-02-24T08:21:48Z</cp:lastPrinted>
  <dcterms:created xsi:type="dcterms:W3CDTF">2016-02-19T11:18:50Z</dcterms:created>
  <dcterms:modified xsi:type="dcterms:W3CDTF">2016-07-28T09:10:52Z</dcterms:modified>
</cp:coreProperties>
</file>